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6"/>
  </p:notesMasterIdLst>
  <p:handoutMasterIdLst>
    <p:handoutMasterId r:id="rId17"/>
  </p:handoutMasterIdLst>
  <p:sldIdLst>
    <p:sldId id="256" r:id="rId2"/>
    <p:sldId id="262" r:id="rId3"/>
    <p:sldId id="257" r:id="rId4"/>
    <p:sldId id="261" r:id="rId5"/>
    <p:sldId id="263" r:id="rId6"/>
    <p:sldId id="264" r:id="rId7"/>
    <p:sldId id="265" r:id="rId8"/>
    <p:sldId id="266" r:id="rId9"/>
    <p:sldId id="276" r:id="rId10"/>
    <p:sldId id="278" r:id="rId11"/>
    <p:sldId id="267" r:id="rId12"/>
    <p:sldId id="268" r:id="rId13"/>
    <p:sldId id="279"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5351" autoAdjust="0"/>
  </p:normalViewPr>
  <p:slideViewPr>
    <p:cSldViewPr>
      <p:cViewPr varScale="1">
        <p:scale>
          <a:sx n="98" d="100"/>
          <a:sy n="98" d="100"/>
        </p:scale>
        <p:origin x="-8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handoutMaster" Target="handoutMasters/handout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9DA79-0402-4DAB-94BD-9FE73D7104AC}"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C4E7B16E-0EA0-4CC3-8743-5202961997E4}">
      <dgm:prSet phldrT="[Text]"/>
      <dgm:spPr/>
      <dgm:t>
        <a:bodyPr/>
        <a:lstStyle/>
        <a:p>
          <a:r>
            <a:rPr lang="en-US" dirty="0" smtClean="0"/>
            <a:t>Session 1</a:t>
          </a:r>
          <a:endParaRPr lang="en-US" dirty="0"/>
        </a:p>
      </dgm:t>
    </dgm:pt>
    <dgm:pt modelId="{E8CF6B98-16AD-44C7-B276-3799F88D96C5}" type="parTrans" cxnId="{52D43381-E3FF-411A-B741-1981F6A1C80C}">
      <dgm:prSet/>
      <dgm:spPr/>
      <dgm:t>
        <a:bodyPr/>
        <a:lstStyle/>
        <a:p>
          <a:endParaRPr lang="en-US"/>
        </a:p>
      </dgm:t>
    </dgm:pt>
    <dgm:pt modelId="{973EED1D-FEFC-4685-BE82-14AF8E04E6BB}" type="sibTrans" cxnId="{52D43381-E3FF-411A-B741-1981F6A1C80C}">
      <dgm:prSet/>
      <dgm:spPr/>
      <dgm:t>
        <a:bodyPr/>
        <a:lstStyle/>
        <a:p>
          <a:endParaRPr lang="en-US"/>
        </a:p>
      </dgm:t>
    </dgm:pt>
    <dgm:pt modelId="{91964502-0761-4317-BEBF-860E6D98E1F8}">
      <dgm:prSet phldrT="[Text]"/>
      <dgm:spPr>
        <a:solidFill>
          <a:schemeClr val="accent2">
            <a:lumMod val="20000"/>
            <a:lumOff val="80000"/>
            <a:alpha val="90000"/>
          </a:schemeClr>
        </a:solidFill>
      </dgm:spPr>
      <dgm:t>
        <a:bodyPr/>
        <a:lstStyle/>
        <a:p>
          <a:r>
            <a:rPr lang="en-US" b="1" dirty="0" smtClean="0"/>
            <a:t>Problem Formulation</a:t>
          </a:r>
          <a:r>
            <a:rPr lang="en-US" dirty="0" smtClean="0"/>
            <a:t> </a:t>
          </a:r>
          <a:endParaRPr lang="en-US" dirty="0"/>
        </a:p>
      </dgm:t>
    </dgm:pt>
    <dgm:pt modelId="{11AD2225-F507-4C3C-9024-2FE1F1E8B564}" type="parTrans" cxnId="{A1A29F6B-8AC4-4500-AA1F-577D2D22FD4B}">
      <dgm:prSet/>
      <dgm:spPr/>
      <dgm:t>
        <a:bodyPr/>
        <a:lstStyle/>
        <a:p>
          <a:endParaRPr lang="en-US"/>
        </a:p>
      </dgm:t>
    </dgm:pt>
    <dgm:pt modelId="{839CC2BC-5CEA-4814-A8AA-E5F0C154A015}" type="sibTrans" cxnId="{A1A29F6B-8AC4-4500-AA1F-577D2D22FD4B}">
      <dgm:prSet/>
      <dgm:spPr/>
      <dgm:t>
        <a:bodyPr/>
        <a:lstStyle/>
        <a:p>
          <a:endParaRPr lang="en-US"/>
        </a:p>
      </dgm:t>
    </dgm:pt>
    <dgm:pt modelId="{2D2C27F6-B08F-4C63-BF00-5B90B6F5C664}">
      <dgm:prSet phldrT="[Text]"/>
      <dgm:spPr/>
      <dgm:t>
        <a:bodyPr/>
        <a:lstStyle/>
        <a:p>
          <a:r>
            <a:rPr lang="en-US" b="1" dirty="0" smtClean="0"/>
            <a:t>Session 2 </a:t>
          </a:r>
          <a:endParaRPr lang="en-US" dirty="0"/>
        </a:p>
      </dgm:t>
    </dgm:pt>
    <dgm:pt modelId="{8080FC82-4BD6-444C-B62E-18CE89305F84}" type="parTrans" cxnId="{C233707E-FD21-4CA7-B69A-EFBF882FD124}">
      <dgm:prSet/>
      <dgm:spPr/>
      <dgm:t>
        <a:bodyPr/>
        <a:lstStyle/>
        <a:p>
          <a:endParaRPr lang="en-US"/>
        </a:p>
      </dgm:t>
    </dgm:pt>
    <dgm:pt modelId="{0C5CAFE5-F6C5-477E-9CF1-3ADEFC11C91C}" type="sibTrans" cxnId="{C233707E-FD21-4CA7-B69A-EFBF882FD124}">
      <dgm:prSet/>
      <dgm:spPr/>
      <dgm:t>
        <a:bodyPr/>
        <a:lstStyle/>
        <a:p>
          <a:endParaRPr lang="en-US"/>
        </a:p>
      </dgm:t>
    </dgm:pt>
    <dgm:pt modelId="{79AE221F-662D-4476-8036-32750BFAEA6F}">
      <dgm:prSet phldrT="[Text]"/>
      <dgm:spPr>
        <a:solidFill>
          <a:schemeClr val="accent2">
            <a:lumMod val="20000"/>
            <a:lumOff val="80000"/>
            <a:alpha val="90000"/>
          </a:schemeClr>
        </a:solidFill>
      </dgm:spPr>
      <dgm:t>
        <a:bodyPr/>
        <a:lstStyle/>
        <a:p>
          <a:r>
            <a:rPr lang="en-US" b="1" dirty="0" smtClean="0"/>
            <a:t>Measurement of Relevant Cathode Parameters</a:t>
          </a:r>
          <a:r>
            <a:rPr lang="en-US" dirty="0" smtClean="0"/>
            <a:t> </a:t>
          </a:r>
          <a:endParaRPr lang="en-US" dirty="0"/>
        </a:p>
      </dgm:t>
    </dgm:pt>
    <dgm:pt modelId="{0E35E518-3342-43DF-8724-277E35373DD7}" type="parTrans" cxnId="{D7D995DF-7261-4312-A47A-7D8531795C08}">
      <dgm:prSet/>
      <dgm:spPr/>
      <dgm:t>
        <a:bodyPr/>
        <a:lstStyle/>
        <a:p>
          <a:endParaRPr lang="en-US"/>
        </a:p>
      </dgm:t>
    </dgm:pt>
    <dgm:pt modelId="{55AB02A5-86B5-435F-B3ED-D34C432E083F}" type="sibTrans" cxnId="{D7D995DF-7261-4312-A47A-7D8531795C08}">
      <dgm:prSet/>
      <dgm:spPr/>
      <dgm:t>
        <a:bodyPr/>
        <a:lstStyle/>
        <a:p>
          <a:endParaRPr lang="en-US"/>
        </a:p>
      </dgm:t>
    </dgm:pt>
    <dgm:pt modelId="{440B26A0-2973-4B1D-AD66-4A20AF91429B}">
      <dgm:prSet phldrT="[Text]"/>
      <dgm:spPr/>
      <dgm:t>
        <a:bodyPr/>
        <a:lstStyle/>
        <a:p>
          <a:r>
            <a:rPr lang="en-US" b="1" dirty="0" smtClean="0"/>
            <a:t>Session 3 </a:t>
          </a:r>
          <a:endParaRPr lang="en-US" dirty="0"/>
        </a:p>
      </dgm:t>
    </dgm:pt>
    <dgm:pt modelId="{3C31DF31-5B7F-43A1-A320-8844AAF3C460}" type="parTrans" cxnId="{8B875ACA-058A-43BC-9D3F-94BB3DA0F169}">
      <dgm:prSet/>
      <dgm:spPr/>
      <dgm:t>
        <a:bodyPr/>
        <a:lstStyle/>
        <a:p>
          <a:endParaRPr lang="en-US"/>
        </a:p>
      </dgm:t>
    </dgm:pt>
    <dgm:pt modelId="{79988920-CDDB-490F-9EA5-DA1C722CFCED}" type="sibTrans" cxnId="{8B875ACA-058A-43BC-9D3F-94BB3DA0F169}">
      <dgm:prSet/>
      <dgm:spPr/>
      <dgm:t>
        <a:bodyPr/>
        <a:lstStyle/>
        <a:p>
          <a:endParaRPr lang="en-US"/>
        </a:p>
      </dgm:t>
    </dgm:pt>
    <dgm:pt modelId="{BCFA0042-BB57-42DA-8C6C-F35648FCA9A2}">
      <dgm:prSet phldrT="[Text]"/>
      <dgm:spPr>
        <a:solidFill>
          <a:schemeClr val="accent2">
            <a:lumMod val="20000"/>
            <a:lumOff val="80000"/>
            <a:alpha val="90000"/>
          </a:schemeClr>
        </a:solidFill>
      </dgm:spPr>
      <dgm:t>
        <a:bodyPr/>
        <a:lstStyle/>
        <a:p>
          <a:r>
            <a:rPr lang="en-US" b="1" dirty="0" smtClean="0"/>
            <a:t>Photoemission Physics I: Theory</a:t>
          </a:r>
          <a:r>
            <a:rPr lang="en-US" dirty="0" smtClean="0"/>
            <a:t> </a:t>
          </a:r>
          <a:endParaRPr lang="en-US" dirty="0"/>
        </a:p>
      </dgm:t>
    </dgm:pt>
    <dgm:pt modelId="{FB87063D-C7F7-4047-AEC4-90BDD7EBFD51}" type="parTrans" cxnId="{43BC35B3-CF1E-4F84-AFBE-CC87E1B26E5A}">
      <dgm:prSet/>
      <dgm:spPr/>
      <dgm:t>
        <a:bodyPr/>
        <a:lstStyle/>
        <a:p>
          <a:endParaRPr lang="en-US"/>
        </a:p>
      </dgm:t>
    </dgm:pt>
    <dgm:pt modelId="{BEB85BA2-5C93-43FE-BEC9-70720534CA09}" type="sibTrans" cxnId="{43BC35B3-CF1E-4F84-AFBE-CC87E1B26E5A}">
      <dgm:prSet/>
      <dgm:spPr/>
      <dgm:t>
        <a:bodyPr/>
        <a:lstStyle/>
        <a:p>
          <a:endParaRPr lang="en-US"/>
        </a:p>
      </dgm:t>
    </dgm:pt>
    <dgm:pt modelId="{1D2E9EC7-B514-4FEC-9C38-6B6E9DAF105D}">
      <dgm:prSet/>
      <dgm:spPr/>
      <dgm:t>
        <a:bodyPr/>
        <a:lstStyle/>
        <a:p>
          <a:r>
            <a:rPr lang="en-US" dirty="0" smtClean="0"/>
            <a:t>Session 4</a:t>
          </a:r>
          <a:endParaRPr lang="en-US" dirty="0"/>
        </a:p>
      </dgm:t>
    </dgm:pt>
    <dgm:pt modelId="{2E855884-1460-4471-AA60-1F20AC4DE77B}" type="parTrans" cxnId="{024BE284-320B-4DE5-83FB-AE605E20F0B3}">
      <dgm:prSet/>
      <dgm:spPr/>
      <dgm:t>
        <a:bodyPr/>
        <a:lstStyle/>
        <a:p>
          <a:endParaRPr lang="en-US"/>
        </a:p>
      </dgm:t>
    </dgm:pt>
    <dgm:pt modelId="{75C21009-E38B-4287-89A6-3696A8A01E32}" type="sibTrans" cxnId="{024BE284-320B-4DE5-83FB-AE605E20F0B3}">
      <dgm:prSet/>
      <dgm:spPr/>
      <dgm:t>
        <a:bodyPr/>
        <a:lstStyle/>
        <a:p>
          <a:endParaRPr lang="en-US"/>
        </a:p>
      </dgm:t>
    </dgm:pt>
    <dgm:pt modelId="{ADD8D14A-C896-4420-BE6A-F5054D97F029}">
      <dgm:prSet/>
      <dgm:spPr/>
      <dgm:t>
        <a:bodyPr/>
        <a:lstStyle/>
        <a:p>
          <a:r>
            <a:rPr lang="en-US" dirty="0" smtClean="0"/>
            <a:t>Session 5</a:t>
          </a:r>
          <a:endParaRPr lang="en-US" dirty="0"/>
        </a:p>
      </dgm:t>
    </dgm:pt>
    <dgm:pt modelId="{2C8B7F84-ECC1-40E3-A9B4-0A8A665B4A80}" type="parTrans" cxnId="{96E05438-07D5-4CC8-A751-B1466580E975}">
      <dgm:prSet/>
      <dgm:spPr/>
      <dgm:t>
        <a:bodyPr/>
        <a:lstStyle/>
        <a:p>
          <a:endParaRPr lang="en-US"/>
        </a:p>
      </dgm:t>
    </dgm:pt>
    <dgm:pt modelId="{83C805C6-EE11-410F-8A72-974902DA51D6}" type="sibTrans" cxnId="{96E05438-07D5-4CC8-A751-B1466580E975}">
      <dgm:prSet/>
      <dgm:spPr/>
      <dgm:t>
        <a:bodyPr/>
        <a:lstStyle/>
        <a:p>
          <a:endParaRPr lang="en-US"/>
        </a:p>
      </dgm:t>
    </dgm:pt>
    <dgm:pt modelId="{D51D6884-3907-4252-B374-2017F23154A5}">
      <dgm:prSet/>
      <dgm:spPr>
        <a:solidFill>
          <a:schemeClr val="accent2">
            <a:lumMod val="20000"/>
            <a:lumOff val="80000"/>
            <a:alpha val="90000"/>
          </a:schemeClr>
        </a:solidFill>
      </dgm:spPr>
      <dgm:t>
        <a:bodyPr/>
        <a:lstStyle/>
        <a:p>
          <a:r>
            <a:rPr lang="en-US" b="1" smtClean="0"/>
            <a:t>Photoemission Physics II: Agreement with Measurements</a:t>
          </a:r>
          <a:r>
            <a:rPr lang="en-US" smtClean="0"/>
            <a:t> </a:t>
          </a:r>
          <a:endParaRPr lang="en-US"/>
        </a:p>
      </dgm:t>
    </dgm:pt>
    <dgm:pt modelId="{FA0E2BC4-1F55-4FBA-817F-E68E4BA272E6}" type="parTrans" cxnId="{156948F5-4EC6-450F-BBF7-7AA53F30FB60}">
      <dgm:prSet/>
      <dgm:spPr/>
      <dgm:t>
        <a:bodyPr/>
        <a:lstStyle/>
        <a:p>
          <a:endParaRPr lang="en-US"/>
        </a:p>
      </dgm:t>
    </dgm:pt>
    <dgm:pt modelId="{13E53047-F9D5-42F3-98CC-AA59A8083A04}" type="sibTrans" cxnId="{156948F5-4EC6-450F-BBF7-7AA53F30FB60}">
      <dgm:prSet/>
      <dgm:spPr/>
      <dgm:t>
        <a:bodyPr/>
        <a:lstStyle/>
        <a:p>
          <a:endParaRPr lang="en-US"/>
        </a:p>
      </dgm:t>
    </dgm:pt>
    <dgm:pt modelId="{C47A4554-87DF-4CFC-8BA8-700AB2433D95}">
      <dgm:prSet/>
      <dgm:spPr>
        <a:solidFill>
          <a:schemeClr val="accent2">
            <a:lumMod val="20000"/>
            <a:lumOff val="80000"/>
            <a:alpha val="90000"/>
          </a:schemeClr>
        </a:solidFill>
      </dgm:spPr>
      <dgm:t>
        <a:bodyPr/>
        <a:lstStyle/>
        <a:p>
          <a:r>
            <a:rPr lang="en-US" b="1" dirty="0" smtClean="0"/>
            <a:t>New Ideas and Future Collaborations</a:t>
          </a:r>
          <a:r>
            <a:rPr lang="en-US" dirty="0" smtClean="0"/>
            <a:t> </a:t>
          </a:r>
          <a:endParaRPr lang="en-US" dirty="0"/>
        </a:p>
      </dgm:t>
    </dgm:pt>
    <dgm:pt modelId="{018AF010-229D-470D-9D62-5005DA733DA0}" type="parTrans" cxnId="{4F45B590-AB4B-4608-9700-7595FD4649ED}">
      <dgm:prSet/>
      <dgm:spPr/>
      <dgm:t>
        <a:bodyPr/>
        <a:lstStyle/>
        <a:p>
          <a:endParaRPr lang="en-US"/>
        </a:p>
      </dgm:t>
    </dgm:pt>
    <dgm:pt modelId="{FAAFC4B7-0E48-4BD4-8EF1-9C0917C08897}" type="sibTrans" cxnId="{4F45B590-AB4B-4608-9700-7595FD4649ED}">
      <dgm:prSet/>
      <dgm:spPr/>
      <dgm:t>
        <a:bodyPr/>
        <a:lstStyle/>
        <a:p>
          <a:endParaRPr lang="en-US"/>
        </a:p>
      </dgm:t>
    </dgm:pt>
    <dgm:pt modelId="{4A2CFA38-3376-48AD-825C-7B5E81E3F6B8}" type="pres">
      <dgm:prSet presAssocID="{2949DA79-0402-4DAB-94BD-9FE73D7104AC}" presName="linearFlow" presStyleCnt="0">
        <dgm:presLayoutVars>
          <dgm:dir/>
          <dgm:animLvl val="lvl"/>
          <dgm:resizeHandles val="exact"/>
        </dgm:presLayoutVars>
      </dgm:prSet>
      <dgm:spPr/>
      <dgm:t>
        <a:bodyPr/>
        <a:lstStyle/>
        <a:p>
          <a:endParaRPr lang="en-US"/>
        </a:p>
      </dgm:t>
    </dgm:pt>
    <dgm:pt modelId="{12551796-DF8E-4B02-A3AA-B06E38B67A4D}" type="pres">
      <dgm:prSet presAssocID="{C4E7B16E-0EA0-4CC3-8743-5202961997E4}" presName="composite" presStyleCnt="0"/>
      <dgm:spPr/>
    </dgm:pt>
    <dgm:pt modelId="{7C4DE69E-30E3-4813-A7D1-BD6AADA6EA8F}" type="pres">
      <dgm:prSet presAssocID="{C4E7B16E-0EA0-4CC3-8743-5202961997E4}" presName="parentText" presStyleLbl="alignNode1" presStyleIdx="0" presStyleCnt="5">
        <dgm:presLayoutVars>
          <dgm:chMax val="1"/>
          <dgm:bulletEnabled val="1"/>
        </dgm:presLayoutVars>
      </dgm:prSet>
      <dgm:spPr/>
      <dgm:t>
        <a:bodyPr/>
        <a:lstStyle/>
        <a:p>
          <a:endParaRPr lang="en-US"/>
        </a:p>
      </dgm:t>
    </dgm:pt>
    <dgm:pt modelId="{D210E391-C413-440D-99AE-84B8F851DA96}" type="pres">
      <dgm:prSet presAssocID="{C4E7B16E-0EA0-4CC3-8743-5202961997E4}" presName="descendantText" presStyleLbl="alignAcc1" presStyleIdx="0" presStyleCnt="5">
        <dgm:presLayoutVars>
          <dgm:bulletEnabled val="1"/>
        </dgm:presLayoutVars>
      </dgm:prSet>
      <dgm:spPr/>
      <dgm:t>
        <a:bodyPr/>
        <a:lstStyle/>
        <a:p>
          <a:endParaRPr lang="en-US"/>
        </a:p>
      </dgm:t>
    </dgm:pt>
    <dgm:pt modelId="{CCC1644F-F996-4499-A7A6-188B258BB213}" type="pres">
      <dgm:prSet presAssocID="{973EED1D-FEFC-4685-BE82-14AF8E04E6BB}" presName="sp" presStyleCnt="0"/>
      <dgm:spPr/>
    </dgm:pt>
    <dgm:pt modelId="{7FF95FB5-C8C0-4B51-9492-71A5AFE29E4E}" type="pres">
      <dgm:prSet presAssocID="{2D2C27F6-B08F-4C63-BF00-5B90B6F5C664}" presName="composite" presStyleCnt="0"/>
      <dgm:spPr/>
    </dgm:pt>
    <dgm:pt modelId="{B8E1F17C-5498-416D-B970-D567B0DA77AD}" type="pres">
      <dgm:prSet presAssocID="{2D2C27F6-B08F-4C63-BF00-5B90B6F5C664}" presName="parentText" presStyleLbl="alignNode1" presStyleIdx="1" presStyleCnt="5">
        <dgm:presLayoutVars>
          <dgm:chMax val="1"/>
          <dgm:bulletEnabled val="1"/>
        </dgm:presLayoutVars>
      </dgm:prSet>
      <dgm:spPr/>
      <dgm:t>
        <a:bodyPr/>
        <a:lstStyle/>
        <a:p>
          <a:endParaRPr lang="en-US"/>
        </a:p>
      </dgm:t>
    </dgm:pt>
    <dgm:pt modelId="{A9794EFA-8CA0-4AEC-A89A-682C0BB664C3}" type="pres">
      <dgm:prSet presAssocID="{2D2C27F6-B08F-4C63-BF00-5B90B6F5C664}" presName="descendantText" presStyleLbl="alignAcc1" presStyleIdx="1" presStyleCnt="5">
        <dgm:presLayoutVars>
          <dgm:bulletEnabled val="1"/>
        </dgm:presLayoutVars>
      </dgm:prSet>
      <dgm:spPr/>
      <dgm:t>
        <a:bodyPr/>
        <a:lstStyle/>
        <a:p>
          <a:endParaRPr lang="en-US"/>
        </a:p>
      </dgm:t>
    </dgm:pt>
    <dgm:pt modelId="{DCDF639B-FCB9-435A-93BD-0A758574C27A}" type="pres">
      <dgm:prSet presAssocID="{0C5CAFE5-F6C5-477E-9CF1-3ADEFC11C91C}" presName="sp" presStyleCnt="0"/>
      <dgm:spPr/>
    </dgm:pt>
    <dgm:pt modelId="{2968A2A7-866C-4605-8B5A-88B878C7F8F6}" type="pres">
      <dgm:prSet presAssocID="{440B26A0-2973-4B1D-AD66-4A20AF91429B}" presName="composite" presStyleCnt="0"/>
      <dgm:spPr/>
    </dgm:pt>
    <dgm:pt modelId="{25F7B1C1-E119-4F9C-89DC-6C1A2FD2EAFB}" type="pres">
      <dgm:prSet presAssocID="{440B26A0-2973-4B1D-AD66-4A20AF91429B}" presName="parentText" presStyleLbl="alignNode1" presStyleIdx="2" presStyleCnt="5">
        <dgm:presLayoutVars>
          <dgm:chMax val="1"/>
          <dgm:bulletEnabled val="1"/>
        </dgm:presLayoutVars>
      </dgm:prSet>
      <dgm:spPr/>
      <dgm:t>
        <a:bodyPr/>
        <a:lstStyle/>
        <a:p>
          <a:endParaRPr lang="en-US"/>
        </a:p>
      </dgm:t>
    </dgm:pt>
    <dgm:pt modelId="{BF5F5D4D-35F7-4CF6-BE74-6253110B15FE}" type="pres">
      <dgm:prSet presAssocID="{440B26A0-2973-4B1D-AD66-4A20AF91429B}" presName="descendantText" presStyleLbl="alignAcc1" presStyleIdx="2" presStyleCnt="5">
        <dgm:presLayoutVars>
          <dgm:bulletEnabled val="1"/>
        </dgm:presLayoutVars>
      </dgm:prSet>
      <dgm:spPr/>
      <dgm:t>
        <a:bodyPr/>
        <a:lstStyle/>
        <a:p>
          <a:endParaRPr lang="en-US"/>
        </a:p>
      </dgm:t>
    </dgm:pt>
    <dgm:pt modelId="{C0AD7D05-9B24-41E1-ADA5-F07E355A5765}" type="pres">
      <dgm:prSet presAssocID="{79988920-CDDB-490F-9EA5-DA1C722CFCED}" presName="sp" presStyleCnt="0"/>
      <dgm:spPr/>
    </dgm:pt>
    <dgm:pt modelId="{31046294-035E-469C-AC31-5BDB60442B8D}" type="pres">
      <dgm:prSet presAssocID="{1D2E9EC7-B514-4FEC-9C38-6B6E9DAF105D}" presName="composite" presStyleCnt="0"/>
      <dgm:spPr/>
    </dgm:pt>
    <dgm:pt modelId="{E30E29B0-14C2-49BE-B277-14688FB650B2}" type="pres">
      <dgm:prSet presAssocID="{1D2E9EC7-B514-4FEC-9C38-6B6E9DAF105D}" presName="parentText" presStyleLbl="alignNode1" presStyleIdx="3" presStyleCnt="5">
        <dgm:presLayoutVars>
          <dgm:chMax val="1"/>
          <dgm:bulletEnabled val="1"/>
        </dgm:presLayoutVars>
      </dgm:prSet>
      <dgm:spPr/>
      <dgm:t>
        <a:bodyPr/>
        <a:lstStyle/>
        <a:p>
          <a:endParaRPr lang="en-US"/>
        </a:p>
      </dgm:t>
    </dgm:pt>
    <dgm:pt modelId="{49ADEADC-143E-4DBA-B008-8390BDE23392}" type="pres">
      <dgm:prSet presAssocID="{1D2E9EC7-B514-4FEC-9C38-6B6E9DAF105D}" presName="descendantText" presStyleLbl="alignAcc1" presStyleIdx="3" presStyleCnt="5">
        <dgm:presLayoutVars>
          <dgm:bulletEnabled val="1"/>
        </dgm:presLayoutVars>
      </dgm:prSet>
      <dgm:spPr/>
      <dgm:t>
        <a:bodyPr/>
        <a:lstStyle/>
        <a:p>
          <a:endParaRPr lang="en-US"/>
        </a:p>
      </dgm:t>
    </dgm:pt>
    <dgm:pt modelId="{D82D7B23-56A6-4FF8-B7CC-E68E8B4DC680}" type="pres">
      <dgm:prSet presAssocID="{75C21009-E38B-4287-89A6-3696A8A01E32}" presName="sp" presStyleCnt="0"/>
      <dgm:spPr/>
    </dgm:pt>
    <dgm:pt modelId="{08A0CC5B-62B7-464C-A663-F686FE7AF0D4}" type="pres">
      <dgm:prSet presAssocID="{ADD8D14A-C896-4420-BE6A-F5054D97F029}" presName="composite" presStyleCnt="0"/>
      <dgm:spPr/>
    </dgm:pt>
    <dgm:pt modelId="{197879DA-219B-4E67-81EA-1ABC8854DAA3}" type="pres">
      <dgm:prSet presAssocID="{ADD8D14A-C896-4420-BE6A-F5054D97F029}" presName="parentText" presStyleLbl="alignNode1" presStyleIdx="4" presStyleCnt="5">
        <dgm:presLayoutVars>
          <dgm:chMax val="1"/>
          <dgm:bulletEnabled val="1"/>
        </dgm:presLayoutVars>
      </dgm:prSet>
      <dgm:spPr/>
      <dgm:t>
        <a:bodyPr/>
        <a:lstStyle/>
        <a:p>
          <a:endParaRPr lang="en-US"/>
        </a:p>
      </dgm:t>
    </dgm:pt>
    <dgm:pt modelId="{26B9CF18-6910-4EF7-931D-653522B3FE0E}" type="pres">
      <dgm:prSet presAssocID="{ADD8D14A-C896-4420-BE6A-F5054D97F029}" presName="descendantText" presStyleLbl="alignAcc1" presStyleIdx="4" presStyleCnt="5">
        <dgm:presLayoutVars>
          <dgm:bulletEnabled val="1"/>
        </dgm:presLayoutVars>
      </dgm:prSet>
      <dgm:spPr/>
      <dgm:t>
        <a:bodyPr/>
        <a:lstStyle/>
        <a:p>
          <a:endParaRPr lang="en-US"/>
        </a:p>
      </dgm:t>
    </dgm:pt>
  </dgm:ptLst>
  <dgm:cxnLst>
    <dgm:cxn modelId="{D7D995DF-7261-4312-A47A-7D8531795C08}" srcId="{2D2C27F6-B08F-4C63-BF00-5B90B6F5C664}" destId="{79AE221F-662D-4476-8036-32750BFAEA6F}" srcOrd="0" destOrd="0" parTransId="{0E35E518-3342-43DF-8724-277E35373DD7}" sibTransId="{55AB02A5-86B5-435F-B3ED-D34C432E083F}"/>
    <dgm:cxn modelId="{96E05438-07D5-4CC8-A751-B1466580E975}" srcId="{2949DA79-0402-4DAB-94BD-9FE73D7104AC}" destId="{ADD8D14A-C896-4420-BE6A-F5054D97F029}" srcOrd="4" destOrd="0" parTransId="{2C8B7F84-ECC1-40E3-A9B4-0A8A665B4A80}" sibTransId="{83C805C6-EE11-410F-8A72-974902DA51D6}"/>
    <dgm:cxn modelId="{DAE12446-92A3-449F-BBDB-E0E7139133F5}" type="presOf" srcId="{C4E7B16E-0EA0-4CC3-8743-5202961997E4}" destId="{7C4DE69E-30E3-4813-A7D1-BD6AADA6EA8F}" srcOrd="0" destOrd="0" presId="urn:microsoft.com/office/officeart/2005/8/layout/chevron2"/>
    <dgm:cxn modelId="{BCC92551-A037-451B-83C8-5D7C48E5915A}" type="presOf" srcId="{ADD8D14A-C896-4420-BE6A-F5054D97F029}" destId="{197879DA-219B-4E67-81EA-1ABC8854DAA3}" srcOrd="0" destOrd="0" presId="urn:microsoft.com/office/officeart/2005/8/layout/chevron2"/>
    <dgm:cxn modelId="{9E1D4F07-284F-42A0-899C-B880A62EB14E}" type="presOf" srcId="{2D2C27F6-B08F-4C63-BF00-5B90B6F5C664}" destId="{B8E1F17C-5498-416D-B970-D567B0DA77AD}" srcOrd="0" destOrd="0" presId="urn:microsoft.com/office/officeart/2005/8/layout/chevron2"/>
    <dgm:cxn modelId="{43BC35B3-CF1E-4F84-AFBE-CC87E1B26E5A}" srcId="{440B26A0-2973-4B1D-AD66-4A20AF91429B}" destId="{BCFA0042-BB57-42DA-8C6C-F35648FCA9A2}" srcOrd="0" destOrd="0" parTransId="{FB87063D-C7F7-4047-AEC4-90BDD7EBFD51}" sibTransId="{BEB85BA2-5C93-43FE-BEC9-70720534CA09}"/>
    <dgm:cxn modelId="{52D43381-E3FF-411A-B741-1981F6A1C80C}" srcId="{2949DA79-0402-4DAB-94BD-9FE73D7104AC}" destId="{C4E7B16E-0EA0-4CC3-8743-5202961997E4}" srcOrd="0" destOrd="0" parTransId="{E8CF6B98-16AD-44C7-B276-3799F88D96C5}" sibTransId="{973EED1D-FEFC-4685-BE82-14AF8E04E6BB}"/>
    <dgm:cxn modelId="{A2281663-FD58-49EC-B384-DA3600D7AFA0}" type="presOf" srcId="{91964502-0761-4317-BEBF-860E6D98E1F8}" destId="{D210E391-C413-440D-99AE-84B8F851DA96}" srcOrd="0" destOrd="0" presId="urn:microsoft.com/office/officeart/2005/8/layout/chevron2"/>
    <dgm:cxn modelId="{4F45B590-AB4B-4608-9700-7595FD4649ED}" srcId="{ADD8D14A-C896-4420-BE6A-F5054D97F029}" destId="{C47A4554-87DF-4CFC-8BA8-700AB2433D95}" srcOrd="0" destOrd="0" parTransId="{018AF010-229D-470D-9D62-5005DA733DA0}" sibTransId="{FAAFC4B7-0E48-4BD4-8EF1-9C0917C08897}"/>
    <dgm:cxn modelId="{94FDB154-FB5F-462B-A654-C080388F1C61}" type="presOf" srcId="{2949DA79-0402-4DAB-94BD-9FE73D7104AC}" destId="{4A2CFA38-3376-48AD-825C-7B5E81E3F6B8}" srcOrd="0" destOrd="0" presId="urn:microsoft.com/office/officeart/2005/8/layout/chevron2"/>
    <dgm:cxn modelId="{024BE284-320B-4DE5-83FB-AE605E20F0B3}" srcId="{2949DA79-0402-4DAB-94BD-9FE73D7104AC}" destId="{1D2E9EC7-B514-4FEC-9C38-6B6E9DAF105D}" srcOrd="3" destOrd="0" parTransId="{2E855884-1460-4471-AA60-1F20AC4DE77B}" sibTransId="{75C21009-E38B-4287-89A6-3696A8A01E32}"/>
    <dgm:cxn modelId="{88452D2E-669E-479C-B163-997183BA40D4}" type="presOf" srcId="{440B26A0-2973-4B1D-AD66-4A20AF91429B}" destId="{25F7B1C1-E119-4F9C-89DC-6C1A2FD2EAFB}" srcOrd="0" destOrd="0" presId="urn:microsoft.com/office/officeart/2005/8/layout/chevron2"/>
    <dgm:cxn modelId="{A1A29F6B-8AC4-4500-AA1F-577D2D22FD4B}" srcId="{C4E7B16E-0EA0-4CC3-8743-5202961997E4}" destId="{91964502-0761-4317-BEBF-860E6D98E1F8}" srcOrd="0" destOrd="0" parTransId="{11AD2225-F507-4C3C-9024-2FE1F1E8B564}" sibTransId="{839CC2BC-5CEA-4814-A8AA-E5F0C154A015}"/>
    <dgm:cxn modelId="{3591B08C-ABA2-47F5-B4ED-309A1A8671AA}" type="presOf" srcId="{D51D6884-3907-4252-B374-2017F23154A5}" destId="{49ADEADC-143E-4DBA-B008-8390BDE23392}" srcOrd="0" destOrd="0" presId="urn:microsoft.com/office/officeart/2005/8/layout/chevron2"/>
    <dgm:cxn modelId="{8B875ACA-058A-43BC-9D3F-94BB3DA0F169}" srcId="{2949DA79-0402-4DAB-94BD-9FE73D7104AC}" destId="{440B26A0-2973-4B1D-AD66-4A20AF91429B}" srcOrd="2" destOrd="0" parTransId="{3C31DF31-5B7F-43A1-A320-8844AAF3C460}" sibTransId="{79988920-CDDB-490F-9EA5-DA1C722CFCED}"/>
    <dgm:cxn modelId="{869497D4-BC2C-4A7A-93C7-CB3A32C7CE42}" type="presOf" srcId="{C47A4554-87DF-4CFC-8BA8-700AB2433D95}" destId="{26B9CF18-6910-4EF7-931D-653522B3FE0E}" srcOrd="0" destOrd="0" presId="urn:microsoft.com/office/officeart/2005/8/layout/chevron2"/>
    <dgm:cxn modelId="{D5384CEB-2750-46C9-A2F2-5AA57BC10DF6}" type="presOf" srcId="{BCFA0042-BB57-42DA-8C6C-F35648FCA9A2}" destId="{BF5F5D4D-35F7-4CF6-BE74-6253110B15FE}" srcOrd="0" destOrd="0" presId="urn:microsoft.com/office/officeart/2005/8/layout/chevron2"/>
    <dgm:cxn modelId="{53638376-6448-4D3F-B98F-810132A4FA71}" type="presOf" srcId="{79AE221F-662D-4476-8036-32750BFAEA6F}" destId="{A9794EFA-8CA0-4AEC-A89A-682C0BB664C3}" srcOrd="0" destOrd="0" presId="urn:microsoft.com/office/officeart/2005/8/layout/chevron2"/>
    <dgm:cxn modelId="{156948F5-4EC6-450F-BBF7-7AA53F30FB60}" srcId="{1D2E9EC7-B514-4FEC-9C38-6B6E9DAF105D}" destId="{D51D6884-3907-4252-B374-2017F23154A5}" srcOrd="0" destOrd="0" parTransId="{FA0E2BC4-1F55-4FBA-817F-E68E4BA272E6}" sibTransId="{13E53047-F9D5-42F3-98CC-AA59A8083A04}"/>
    <dgm:cxn modelId="{C233707E-FD21-4CA7-B69A-EFBF882FD124}" srcId="{2949DA79-0402-4DAB-94BD-9FE73D7104AC}" destId="{2D2C27F6-B08F-4C63-BF00-5B90B6F5C664}" srcOrd="1" destOrd="0" parTransId="{8080FC82-4BD6-444C-B62E-18CE89305F84}" sibTransId="{0C5CAFE5-F6C5-477E-9CF1-3ADEFC11C91C}"/>
    <dgm:cxn modelId="{EB3879E5-CC07-449C-ADFC-44AC8C14E592}" type="presOf" srcId="{1D2E9EC7-B514-4FEC-9C38-6B6E9DAF105D}" destId="{E30E29B0-14C2-49BE-B277-14688FB650B2}" srcOrd="0" destOrd="0" presId="urn:microsoft.com/office/officeart/2005/8/layout/chevron2"/>
    <dgm:cxn modelId="{F5DD4FC6-FC51-47C6-96A6-66D318264AC8}" type="presParOf" srcId="{4A2CFA38-3376-48AD-825C-7B5E81E3F6B8}" destId="{12551796-DF8E-4B02-A3AA-B06E38B67A4D}" srcOrd="0" destOrd="0" presId="urn:microsoft.com/office/officeart/2005/8/layout/chevron2"/>
    <dgm:cxn modelId="{088E5FD9-722C-44FF-878E-A86332312B40}" type="presParOf" srcId="{12551796-DF8E-4B02-A3AA-B06E38B67A4D}" destId="{7C4DE69E-30E3-4813-A7D1-BD6AADA6EA8F}" srcOrd="0" destOrd="0" presId="urn:microsoft.com/office/officeart/2005/8/layout/chevron2"/>
    <dgm:cxn modelId="{5CF8EC2D-1869-406B-8495-9832DD08579C}" type="presParOf" srcId="{12551796-DF8E-4B02-A3AA-B06E38B67A4D}" destId="{D210E391-C413-440D-99AE-84B8F851DA96}" srcOrd="1" destOrd="0" presId="urn:microsoft.com/office/officeart/2005/8/layout/chevron2"/>
    <dgm:cxn modelId="{F82EBAA0-EDAD-478A-807A-FBAA88DDD1B8}" type="presParOf" srcId="{4A2CFA38-3376-48AD-825C-7B5E81E3F6B8}" destId="{CCC1644F-F996-4499-A7A6-188B258BB213}" srcOrd="1" destOrd="0" presId="urn:microsoft.com/office/officeart/2005/8/layout/chevron2"/>
    <dgm:cxn modelId="{3E0289F0-D472-46CB-8AF7-E854B211A58C}" type="presParOf" srcId="{4A2CFA38-3376-48AD-825C-7B5E81E3F6B8}" destId="{7FF95FB5-C8C0-4B51-9492-71A5AFE29E4E}" srcOrd="2" destOrd="0" presId="urn:microsoft.com/office/officeart/2005/8/layout/chevron2"/>
    <dgm:cxn modelId="{AED16020-331F-4FC4-AE48-60A982303E10}" type="presParOf" srcId="{7FF95FB5-C8C0-4B51-9492-71A5AFE29E4E}" destId="{B8E1F17C-5498-416D-B970-D567B0DA77AD}" srcOrd="0" destOrd="0" presId="urn:microsoft.com/office/officeart/2005/8/layout/chevron2"/>
    <dgm:cxn modelId="{BCD86AF3-C78C-41BB-BF85-FB55D62FE213}" type="presParOf" srcId="{7FF95FB5-C8C0-4B51-9492-71A5AFE29E4E}" destId="{A9794EFA-8CA0-4AEC-A89A-682C0BB664C3}" srcOrd="1" destOrd="0" presId="urn:microsoft.com/office/officeart/2005/8/layout/chevron2"/>
    <dgm:cxn modelId="{FE1840D5-A7A0-4A8F-84F3-FA044871BC0B}" type="presParOf" srcId="{4A2CFA38-3376-48AD-825C-7B5E81E3F6B8}" destId="{DCDF639B-FCB9-435A-93BD-0A758574C27A}" srcOrd="3" destOrd="0" presId="urn:microsoft.com/office/officeart/2005/8/layout/chevron2"/>
    <dgm:cxn modelId="{DBF72B89-FB01-4C28-AB9D-03A619692A8F}" type="presParOf" srcId="{4A2CFA38-3376-48AD-825C-7B5E81E3F6B8}" destId="{2968A2A7-866C-4605-8B5A-88B878C7F8F6}" srcOrd="4" destOrd="0" presId="urn:microsoft.com/office/officeart/2005/8/layout/chevron2"/>
    <dgm:cxn modelId="{D608960E-34B1-4C70-A203-84D57405FA9A}" type="presParOf" srcId="{2968A2A7-866C-4605-8B5A-88B878C7F8F6}" destId="{25F7B1C1-E119-4F9C-89DC-6C1A2FD2EAFB}" srcOrd="0" destOrd="0" presId="urn:microsoft.com/office/officeart/2005/8/layout/chevron2"/>
    <dgm:cxn modelId="{DCE07894-6803-48D9-B8E9-EBC8F1D63AFC}" type="presParOf" srcId="{2968A2A7-866C-4605-8B5A-88B878C7F8F6}" destId="{BF5F5D4D-35F7-4CF6-BE74-6253110B15FE}" srcOrd="1" destOrd="0" presId="urn:microsoft.com/office/officeart/2005/8/layout/chevron2"/>
    <dgm:cxn modelId="{5C1E722D-5E62-4527-84E1-1ACE7498F0FF}" type="presParOf" srcId="{4A2CFA38-3376-48AD-825C-7B5E81E3F6B8}" destId="{C0AD7D05-9B24-41E1-ADA5-F07E355A5765}" srcOrd="5" destOrd="0" presId="urn:microsoft.com/office/officeart/2005/8/layout/chevron2"/>
    <dgm:cxn modelId="{E3FAB5AE-AF58-48F3-A19A-B2FD7B01EE19}" type="presParOf" srcId="{4A2CFA38-3376-48AD-825C-7B5E81E3F6B8}" destId="{31046294-035E-469C-AC31-5BDB60442B8D}" srcOrd="6" destOrd="0" presId="urn:microsoft.com/office/officeart/2005/8/layout/chevron2"/>
    <dgm:cxn modelId="{F569D2F0-8AC6-44C5-AF53-018741C21D9E}" type="presParOf" srcId="{31046294-035E-469C-AC31-5BDB60442B8D}" destId="{E30E29B0-14C2-49BE-B277-14688FB650B2}" srcOrd="0" destOrd="0" presId="urn:microsoft.com/office/officeart/2005/8/layout/chevron2"/>
    <dgm:cxn modelId="{E0A3CEFE-AEBF-4490-8CD6-679336670196}" type="presParOf" srcId="{31046294-035E-469C-AC31-5BDB60442B8D}" destId="{49ADEADC-143E-4DBA-B008-8390BDE23392}" srcOrd="1" destOrd="0" presId="urn:microsoft.com/office/officeart/2005/8/layout/chevron2"/>
    <dgm:cxn modelId="{A4957687-A084-4017-ACBE-EE6CC7F56835}" type="presParOf" srcId="{4A2CFA38-3376-48AD-825C-7B5E81E3F6B8}" destId="{D82D7B23-56A6-4FF8-B7CC-E68E8B4DC680}" srcOrd="7" destOrd="0" presId="urn:microsoft.com/office/officeart/2005/8/layout/chevron2"/>
    <dgm:cxn modelId="{F9D40C33-F39F-42BE-8D75-C5FB88C44427}" type="presParOf" srcId="{4A2CFA38-3376-48AD-825C-7B5E81E3F6B8}" destId="{08A0CC5B-62B7-464C-A663-F686FE7AF0D4}" srcOrd="8" destOrd="0" presId="urn:microsoft.com/office/officeart/2005/8/layout/chevron2"/>
    <dgm:cxn modelId="{F281791A-1593-42A6-BA87-DB01EC471F93}" type="presParOf" srcId="{08A0CC5B-62B7-464C-A663-F686FE7AF0D4}" destId="{197879DA-219B-4E67-81EA-1ABC8854DAA3}" srcOrd="0" destOrd="0" presId="urn:microsoft.com/office/officeart/2005/8/layout/chevron2"/>
    <dgm:cxn modelId="{4029155D-930E-4EFE-883B-B4B4854C52DA}" type="presParOf" srcId="{08A0CC5B-62B7-464C-A663-F686FE7AF0D4}" destId="{26B9CF18-6910-4EF7-931D-653522B3FE0E}" srcOrd="1" destOrd="0" presId="urn:microsoft.com/office/officeart/2005/8/layout/chevron2"/>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4DE69E-30E3-4813-A7D1-BD6AADA6EA8F}">
      <dsp:nvSpPr>
        <dsp:cNvPr id="0" name=""/>
        <dsp:cNvSpPr/>
      </dsp:nvSpPr>
      <dsp:spPr>
        <a:xfrm rot="5400000">
          <a:off x="-171519" y="174210"/>
          <a:ext cx="1143461" cy="800422"/>
        </a:xfrm>
        <a:prstGeom prst="chevron">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Session 1</a:t>
          </a:r>
          <a:endParaRPr lang="en-US" sz="1600" kern="1200" dirty="0"/>
        </a:p>
      </dsp:txBody>
      <dsp:txXfrm rot="5400000">
        <a:off x="-171519" y="174210"/>
        <a:ext cx="1143461" cy="800422"/>
      </dsp:txXfrm>
    </dsp:sp>
    <dsp:sp modelId="{D210E391-C413-440D-99AE-84B8F851DA96}">
      <dsp:nvSpPr>
        <dsp:cNvPr id="0" name=""/>
        <dsp:cNvSpPr/>
      </dsp:nvSpPr>
      <dsp:spPr>
        <a:xfrm rot="5400000">
          <a:off x="4313062" y="-3509948"/>
          <a:ext cx="743249" cy="7768529"/>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Problem Formulation</a:t>
          </a:r>
          <a:r>
            <a:rPr lang="en-US" sz="2400" kern="1200" dirty="0" smtClean="0"/>
            <a:t> </a:t>
          </a:r>
          <a:endParaRPr lang="en-US" sz="2400" kern="1200" dirty="0"/>
        </a:p>
      </dsp:txBody>
      <dsp:txXfrm rot="5400000">
        <a:off x="4313062" y="-3509948"/>
        <a:ext cx="743249" cy="7768529"/>
      </dsp:txXfrm>
    </dsp:sp>
    <dsp:sp modelId="{B8E1F17C-5498-416D-B970-D567B0DA77AD}">
      <dsp:nvSpPr>
        <dsp:cNvPr id="0" name=""/>
        <dsp:cNvSpPr/>
      </dsp:nvSpPr>
      <dsp:spPr>
        <a:xfrm rot="5400000">
          <a:off x="-171519" y="1201145"/>
          <a:ext cx="1143461" cy="800422"/>
        </a:xfrm>
        <a:prstGeom prst="chevron">
          <a:avLst/>
        </a:prstGeom>
        <a:solidFill>
          <a:schemeClr val="accent2">
            <a:alpha val="90000"/>
            <a:hueOff val="0"/>
            <a:satOff val="0"/>
            <a:lumOff val="0"/>
            <a:alphaOff val="-1000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Session 2 </a:t>
          </a:r>
          <a:endParaRPr lang="en-US" sz="1600" kern="1200" dirty="0"/>
        </a:p>
      </dsp:txBody>
      <dsp:txXfrm rot="5400000">
        <a:off x="-171519" y="1201145"/>
        <a:ext cx="1143461" cy="800422"/>
      </dsp:txXfrm>
    </dsp:sp>
    <dsp:sp modelId="{A9794EFA-8CA0-4AEC-A89A-682C0BB664C3}">
      <dsp:nvSpPr>
        <dsp:cNvPr id="0" name=""/>
        <dsp:cNvSpPr/>
      </dsp:nvSpPr>
      <dsp:spPr>
        <a:xfrm rot="5400000">
          <a:off x="4313062" y="-2483013"/>
          <a:ext cx="743249" cy="7768529"/>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Measurement of Relevant Cathode Parameters</a:t>
          </a:r>
          <a:r>
            <a:rPr lang="en-US" sz="2400" kern="1200" dirty="0" smtClean="0"/>
            <a:t> </a:t>
          </a:r>
          <a:endParaRPr lang="en-US" sz="2400" kern="1200" dirty="0"/>
        </a:p>
      </dsp:txBody>
      <dsp:txXfrm rot="5400000">
        <a:off x="4313062" y="-2483013"/>
        <a:ext cx="743249" cy="7768529"/>
      </dsp:txXfrm>
    </dsp:sp>
    <dsp:sp modelId="{25F7B1C1-E119-4F9C-89DC-6C1A2FD2EAFB}">
      <dsp:nvSpPr>
        <dsp:cNvPr id="0" name=""/>
        <dsp:cNvSpPr/>
      </dsp:nvSpPr>
      <dsp:spPr>
        <a:xfrm rot="5400000">
          <a:off x="-171519" y="2228080"/>
          <a:ext cx="1143461" cy="800422"/>
        </a:xfrm>
        <a:prstGeom prst="chevron">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Session 3 </a:t>
          </a:r>
          <a:endParaRPr lang="en-US" sz="1600" kern="1200" dirty="0"/>
        </a:p>
      </dsp:txBody>
      <dsp:txXfrm rot="5400000">
        <a:off x="-171519" y="2228080"/>
        <a:ext cx="1143461" cy="800422"/>
      </dsp:txXfrm>
    </dsp:sp>
    <dsp:sp modelId="{BF5F5D4D-35F7-4CF6-BE74-6253110B15FE}">
      <dsp:nvSpPr>
        <dsp:cNvPr id="0" name=""/>
        <dsp:cNvSpPr/>
      </dsp:nvSpPr>
      <dsp:spPr>
        <a:xfrm rot="5400000">
          <a:off x="4313062" y="-1456078"/>
          <a:ext cx="743249" cy="7768529"/>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Photoemission Physics I: Theory</a:t>
          </a:r>
          <a:r>
            <a:rPr lang="en-US" sz="2400" kern="1200" dirty="0" smtClean="0"/>
            <a:t> </a:t>
          </a:r>
          <a:endParaRPr lang="en-US" sz="2400" kern="1200" dirty="0"/>
        </a:p>
      </dsp:txBody>
      <dsp:txXfrm rot="5400000">
        <a:off x="4313062" y="-1456078"/>
        <a:ext cx="743249" cy="7768529"/>
      </dsp:txXfrm>
    </dsp:sp>
    <dsp:sp modelId="{E30E29B0-14C2-49BE-B277-14688FB650B2}">
      <dsp:nvSpPr>
        <dsp:cNvPr id="0" name=""/>
        <dsp:cNvSpPr/>
      </dsp:nvSpPr>
      <dsp:spPr>
        <a:xfrm rot="5400000">
          <a:off x="-171519" y="3255015"/>
          <a:ext cx="1143461" cy="800422"/>
        </a:xfrm>
        <a:prstGeom prst="chevron">
          <a:avLst/>
        </a:prstGeom>
        <a:solidFill>
          <a:schemeClr val="accent2">
            <a:alpha val="90000"/>
            <a:hueOff val="0"/>
            <a:satOff val="0"/>
            <a:lumOff val="0"/>
            <a:alphaOff val="-3000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Session 4</a:t>
          </a:r>
          <a:endParaRPr lang="en-US" sz="1600" kern="1200" dirty="0"/>
        </a:p>
      </dsp:txBody>
      <dsp:txXfrm rot="5400000">
        <a:off x="-171519" y="3255015"/>
        <a:ext cx="1143461" cy="800422"/>
      </dsp:txXfrm>
    </dsp:sp>
    <dsp:sp modelId="{49ADEADC-143E-4DBA-B008-8390BDE23392}">
      <dsp:nvSpPr>
        <dsp:cNvPr id="0" name=""/>
        <dsp:cNvSpPr/>
      </dsp:nvSpPr>
      <dsp:spPr>
        <a:xfrm rot="5400000">
          <a:off x="4313062" y="-429143"/>
          <a:ext cx="743249" cy="7768529"/>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mtClean="0"/>
            <a:t>Photoemission Physics II: Agreement with Measurements</a:t>
          </a:r>
          <a:r>
            <a:rPr lang="en-US" sz="2400" kern="1200" smtClean="0"/>
            <a:t> </a:t>
          </a:r>
          <a:endParaRPr lang="en-US" sz="2400" kern="1200"/>
        </a:p>
      </dsp:txBody>
      <dsp:txXfrm rot="5400000">
        <a:off x="4313062" y="-429143"/>
        <a:ext cx="743249" cy="7768529"/>
      </dsp:txXfrm>
    </dsp:sp>
    <dsp:sp modelId="{197879DA-219B-4E67-81EA-1ABC8854DAA3}">
      <dsp:nvSpPr>
        <dsp:cNvPr id="0" name=""/>
        <dsp:cNvSpPr/>
      </dsp:nvSpPr>
      <dsp:spPr>
        <a:xfrm rot="5400000">
          <a:off x="-171519" y="4281950"/>
          <a:ext cx="1143461" cy="800422"/>
        </a:xfrm>
        <a:prstGeom prst="chevron">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Session 5</a:t>
          </a:r>
          <a:endParaRPr lang="en-US" sz="1600" kern="1200" dirty="0"/>
        </a:p>
      </dsp:txBody>
      <dsp:txXfrm rot="5400000">
        <a:off x="-171519" y="4281950"/>
        <a:ext cx="1143461" cy="800422"/>
      </dsp:txXfrm>
    </dsp:sp>
    <dsp:sp modelId="{26B9CF18-6910-4EF7-931D-653522B3FE0E}">
      <dsp:nvSpPr>
        <dsp:cNvPr id="0" name=""/>
        <dsp:cNvSpPr/>
      </dsp:nvSpPr>
      <dsp:spPr>
        <a:xfrm rot="5400000">
          <a:off x="4313062" y="597791"/>
          <a:ext cx="743249" cy="7768529"/>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New Ideas and Future Collaborations</a:t>
          </a:r>
          <a:r>
            <a:rPr lang="en-US" sz="2400" kern="1200" dirty="0" smtClean="0"/>
            <a:t> </a:t>
          </a:r>
          <a:endParaRPr lang="en-US" sz="2400" kern="1200" dirty="0"/>
        </a:p>
      </dsp:txBody>
      <dsp:txXfrm rot="5400000">
        <a:off x="4313062" y="597791"/>
        <a:ext cx="743249" cy="77685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76E851-9C30-C043-AC69-23D4F0A66274}" type="datetimeFigureOut">
              <a:rPr lang="en-US" smtClean="0"/>
              <a:pPr/>
              <a:t>3/5/12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4D7DA4-D7EC-A248-A8E0-7A1D456BA08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7F4F0-3818-4EA3-85D2-91D6CBCDC6C3}" type="datetimeFigureOut">
              <a:rPr lang="en-US" smtClean="0"/>
              <a:pPr/>
              <a:t>3/5/12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869DB-7E55-4DDB-A2AF-EAB98B5CAEE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Polarized</a:t>
            </a:r>
            <a:r>
              <a:rPr lang="en-US" baseline="0" dirty="0" smtClean="0"/>
              <a:t> e- not discussed as they have their own forum. But GaAs covered. Not limited by application type – so all </a:t>
            </a:r>
            <a:r>
              <a:rPr lang="en-US" baseline="0" dirty="0" err="1" smtClean="0"/>
              <a:t>photoguns</a:t>
            </a:r>
            <a:r>
              <a:rPr lang="en-US" baseline="0" dirty="0" smtClean="0"/>
              <a:t> discussed.</a:t>
            </a:r>
          </a:p>
          <a:p>
            <a:endParaRPr lang="en-US" baseline="0" dirty="0" smtClean="0"/>
          </a:p>
          <a:p>
            <a:r>
              <a:rPr lang="en-US" baseline="0" dirty="0" smtClean="0"/>
              <a:t>Small workshop ~50 people, mainly from US. When look at map – probably should have made more effort to include our Asian colleagues. Photomultiplier tubes – can we learn from the past efforts of others?</a:t>
            </a:r>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we manufacture</a:t>
            </a:r>
            <a:r>
              <a:rPr lang="en-US" baseline="0" dirty="0" smtClean="0"/>
              <a:t> the best of both worlds?</a:t>
            </a:r>
          </a:p>
          <a:p>
            <a:endParaRPr lang="en-US" dirty="0" smtClean="0"/>
          </a:p>
          <a:p>
            <a:r>
              <a:rPr lang="en-US" dirty="0" smtClean="0"/>
              <a:t>Enhance QE of metals</a:t>
            </a:r>
          </a:p>
          <a:p>
            <a:r>
              <a:rPr lang="en-US" sz="1400" dirty="0" err="1" smtClean="0"/>
              <a:t>fsec</a:t>
            </a:r>
            <a:r>
              <a:rPr lang="en-US" sz="1400" dirty="0" smtClean="0"/>
              <a:t> photoemission from metals enables </a:t>
            </a:r>
          </a:p>
          <a:p>
            <a:pPr>
              <a:buFontTx/>
              <a:buChar char="-"/>
            </a:pPr>
            <a:r>
              <a:rPr lang="en-US" sz="1400" dirty="0" smtClean="0"/>
              <a:t>creation of linear space charge fields</a:t>
            </a:r>
          </a:p>
          <a:p>
            <a:pPr>
              <a:buFontTx/>
              <a:buChar char="-"/>
            </a:pPr>
            <a:r>
              <a:rPr lang="en-US" sz="1400" dirty="0" smtClean="0"/>
              <a:t> access to </a:t>
            </a:r>
            <a:r>
              <a:rPr lang="en-US" sz="1400" dirty="0" err="1" smtClean="0"/>
              <a:t>multiphoton</a:t>
            </a:r>
            <a:r>
              <a:rPr lang="en-US" sz="1400" dirty="0" smtClean="0"/>
              <a:t> processes</a:t>
            </a:r>
          </a:p>
          <a:p>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Invite comments from workshop..</a:t>
            </a:r>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Increasingly</a:t>
            </a:r>
            <a:r>
              <a:rPr lang="en-US" baseline="0" dirty="0" smtClean="0"/>
              <a:t> limited funding and resources:</a:t>
            </a:r>
          </a:p>
          <a:p>
            <a:endParaRPr lang="en-US" dirty="0" smtClean="0"/>
          </a:p>
          <a:p>
            <a:r>
              <a:rPr lang="en-US" dirty="0" smtClean="0"/>
              <a:t>How can we think smarter to achieve these goals</a:t>
            </a:r>
          </a:p>
          <a:p>
            <a:endParaRPr lang="en-US" dirty="0" smtClean="0"/>
          </a:p>
          <a:p>
            <a:r>
              <a:rPr lang="en-US" dirty="0" smtClean="0"/>
              <a:t>Workshops</a:t>
            </a:r>
            <a:r>
              <a:rPr lang="en-US" baseline="0" dirty="0" smtClean="0"/>
              <a:t> like this</a:t>
            </a:r>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a:t>
            </a:r>
            <a:r>
              <a:rPr lang="en-US" baseline="0" dirty="0" smtClean="0"/>
              <a:t> sessions over 2 ½ days</a:t>
            </a:r>
          </a:p>
          <a:p>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 where we start – baseline</a:t>
            </a:r>
            <a:r>
              <a:rPr lang="en-US" baseline="0" dirty="0" smtClean="0"/>
              <a:t> platform</a:t>
            </a:r>
          </a:p>
          <a:p>
            <a:endParaRPr lang="en-US" baseline="0" dirty="0" smtClean="0"/>
          </a:p>
          <a:p>
            <a:r>
              <a:rPr lang="en-US" baseline="0" dirty="0" smtClean="0"/>
              <a:t>Invited all parties to submit status report before workshop so this could be </a:t>
            </a:r>
            <a:r>
              <a:rPr lang="en-US" baseline="0" dirty="0" err="1" smtClean="0"/>
              <a:t>summarised</a:t>
            </a:r>
            <a:r>
              <a:rPr lang="en-US" baseline="0" dirty="0" smtClean="0"/>
              <a:t>.</a:t>
            </a:r>
            <a:endParaRPr lang="en-US" dirty="0" smtClean="0"/>
          </a:p>
          <a:p>
            <a:endParaRPr lang="en-US" dirty="0" smtClean="0"/>
          </a:p>
          <a:p>
            <a:r>
              <a:rPr lang="en-US" dirty="0" smtClean="0"/>
              <a:t>See the website for</a:t>
            </a:r>
            <a:r>
              <a:rPr lang="en-US" baseline="0" dirty="0" smtClean="0"/>
              <a:t> spreadsheet – updated from ERL’09 I think.</a:t>
            </a:r>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techniques</a:t>
            </a:r>
            <a:r>
              <a:rPr lang="en-US" baseline="0" dirty="0" smtClean="0"/>
              <a:t> are available to us – and how should we be using them to improve our models and manufacture of photocathodes?</a:t>
            </a:r>
          </a:p>
          <a:p>
            <a:endParaRPr lang="en-US" baseline="0" dirty="0" smtClean="0"/>
          </a:p>
          <a:p>
            <a:r>
              <a:rPr lang="en-US" baseline="0" dirty="0" smtClean="0"/>
              <a:t>This information is required particularly for the </a:t>
            </a:r>
            <a:r>
              <a:rPr lang="en-US" baseline="0" dirty="0" err="1" smtClean="0"/>
              <a:t>modelling</a:t>
            </a:r>
            <a:r>
              <a:rPr lang="en-US" baseline="0" dirty="0" smtClean="0"/>
              <a:t> aspect, as this is an iterative process in some sense.</a:t>
            </a:r>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Might be of greatest interest as</a:t>
            </a:r>
            <a:r>
              <a:rPr lang="en-US" baseline="0" dirty="0" smtClean="0"/>
              <a:t> this isn’t really covered in the EUROFEL workshop.</a:t>
            </a:r>
          </a:p>
          <a:p>
            <a:endParaRPr lang="en-US" baseline="0" dirty="0" smtClean="0"/>
          </a:p>
          <a:p>
            <a:r>
              <a:rPr lang="en-US" baseline="0" dirty="0" smtClean="0"/>
              <a:t>Kevin Jenson gave an update of where this effort is at.</a:t>
            </a:r>
          </a:p>
          <a:p>
            <a:endParaRPr lang="en-US" baseline="0" dirty="0" smtClean="0"/>
          </a:p>
          <a:p>
            <a:r>
              <a:rPr lang="en-US" baseline="0" dirty="0" smtClean="0"/>
              <a:t>As always with models, a lot of unknowns/assumptions and guess-</a:t>
            </a:r>
            <a:r>
              <a:rPr lang="en-US" baseline="0" dirty="0" err="1" smtClean="0"/>
              <a:t>timates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Tricky with NEA – who knows what the surface is,</a:t>
            </a:r>
            <a:r>
              <a:rPr lang="en-US" baseline="0" dirty="0" smtClean="0"/>
              <a:t> what the dipole is? What the affinity is? Need this iteration from measurement.</a:t>
            </a:r>
          </a:p>
          <a:p>
            <a:endParaRPr lang="en-US" baseline="0" dirty="0" smtClean="0"/>
          </a:p>
          <a:p>
            <a:r>
              <a:rPr lang="en-US" baseline="0" dirty="0" smtClean="0"/>
              <a:t>Can see there are a lot of elements to account for – and which ones have the greatest influence? Which are negligible?</a:t>
            </a:r>
          </a:p>
          <a:p>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many ways</a:t>
            </a:r>
            <a:r>
              <a:rPr lang="en-US" baseline="0" dirty="0" smtClean="0"/>
              <a:t> – have been focused here over past years.</a:t>
            </a:r>
            <a:endParaRPr lang="en-US" dirty="0"/>
          </a:p>
        </p:txBody>
      </p:sp>
      <p:sp>
        <p:nvSpPr>
          <p:cNvPr id="4" name="Slide Number Placeholder 3"/>
          <p:cNvSpPr>
            <a:spLocks noGrp="1"/>
          </p:cNvSpPr>
          <p:nvPr>
            <p:ph type="sldNum" sz="quarter" idx="10"/>
          </p:nvPr>
        </p:nvSpPr>
        <p:spPr/>
        <p:txBody>
          <a:bodyPr/>
          <a:lstStyle/>
          <a:p>
            <a:fld id="{F0B869DB-7E55-4DDB-A2AF-EAB98B5CAEE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
        <p:nvSpPr>
          <p:cNvPr id="6" name="Slide Number Placeholder 5"/>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
        <p:nvSpPr>
          <p:cNvPr id="6" name="Slide Number Placeholder 5"/>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
        <p:nvSpPr>
          <p:cNvPr id="6" name="Slide Number Placeholder 5"/>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
        <p:nvSpPr>
          <p:cNvPr id="6" name="Slide Number Placeholder 5"/>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
        <p:nvSpPr>
          <p:cNvPr id="6" name="Slide Number Placeholder 5"/>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eSources WG | FLS2012 @ JLab</a:t>
            </a:r>
            <a:endParaRPr lang="en-US"/>
          </a:p>
        </p:txBody>
      </p:sp>
      <p:sp>
        <p:nvSpPr>
          <p:cNvPr id="7" name="Slide Number Placeholder 6"/>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eSources WG | FLS2012 @ JLab</a:t>
            </a:r>
            <a:endParaRPr lang="en-US"/>
          </a:p>
        </p:txBody>
      </p:sp>
      <p:sp>
        <p:nvSpPr>
          <p:cNvPr id="9" name="Slide Number Placeholder 8"/>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3/5/12</a:t>
            </a:r>
            <a:endParaRPr lang="en-US"/>
          </a:p>
        </p:txBody>
      </p:sp>
      <p:sp>
        <p:nvSpPr>
          <p:cNvPr id="4" name="Footer Placeholder 3"/>
          <p:cNvSpPr>
            <a:spLocks noGrp="1"/>
          </p:cNvSpPr>
          <p:nvPr>
            <p:ph type="ftr" sz="quarter" idx="11"/>
          </p:nvPr>
        </p:nvSpPr>
        <p:spPr/>
        <p:txBody>
          <a:bodyPr/>
          <a:lstStyle/>
          <a:p>
            <a:r>
              <a:rPr lang="en-US" smtClean="0"/>
              <a:t>eSources WG | FLS2012 @ JLab</a:t>
            </a:r>
            <a:endParaRPr lang="en-US"/>
          </a:p>
        </p:txBody>
      </p:sp>
      <p:sp>
        <p:nvSpPr>
          <p:cNvPr id="5" name="Slide Number Placeholder 4"/>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3/5/12</a:t>
            </a:r>
            <a:endParaRPr lang="en-US"/>
          </a:p>
        </p:txBody>
      </p:sp>
      <p:sp>
        <p:nvSpPr>
          <p:cNvPr id="3" name="Footer Placeholder 2"/>
          <p:cNvSpPr>
            <a:spLocks noGrp="1"/>
          </p:cNvSpPr>
          <p:nvPr>
            <p:ph type="ftr" sz="quarter" idx="11"/>
          </p:nvPr>
        </p:nvSpPr>
        <p:spPr/>
        <p:txBody>
          <a:bodyPr/>
          <a:lstStyle/>
          <a:p>
            <a:r>
              <a:rPr lang="en-US" smtClean="0"/>
              <a:t>eSources WG | FLS2012 @ JLab</a:t>
            </a:r>
            <a:endParaRPr lang="en-US"/>
          </a:p>
        </p:txBody>
      </p:sp>
      <p:sp>
        <p:nvSpPr>
          <p:cNvPr id="4" name="Slide Number Placeholder 3"/>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eSources WG | FLS2012 @ JLab</a:t>
            </a:r>
            <a:endParaRPr lang="en-US"/>
          </a:p>
        </p:txBody>
      </p:sp>
      <p:sp>
        <p:nvSpPr>
          <p:cNvPr id="7" name="Slide Number Placeholder 6"/>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eSources WG | FLS2012 @ JLab</a:t>
            </a:r>
            <a:endParaRPr lang="en-US"/>
          </a:p>
        </p:txBody>
      </p:sp>
      <p:sp>
        <p:nvSpPr>
          <p:cNvPr id="7" name="Slide Number Placeholder 6"/>
          <p:cNvSpPr>
            <a:spLocks noGrp="1"/>
          </p:cNvSpPr>
          <p:nvPr>
            <p:ph type="sldNum" sz="quarter" idx="12"/>
          </p:nvPr>
        </p:nvSpPr>
        <p:spPr/>
        <p:txBody>
          <a:bodyPr/>
          <a:lstStyle/>
          <a:p>
            <a:fld id="{28AC2434-7A47-4F73-981D-F83D2D6649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3/5/12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eSources WG | FLS2012 @ JLab</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C2434-7A47-4F73-981D-F83D2D6649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8280920" cy="1368152"/>
          </a:xfrm>
        </p:spPr>
        <p:txBody>
          <a:bodyPr>
            <a:normAutofit fontScale="90000"/>
          </a:bodyPr>
          <a:lstStyle/>
          <a:p>
            <a:r>
              <a:rPr lang="en-GB" dirty="0"/>
              <a:t>A Summary of </a:t>
            </a:r>
            <a:r>
              <a:rPr lang="en-GB" dirty="0" smtClean="0"/>
              <a:t>the 2010 </a:t>
            </a:r>
            <a:r>
              <a:rPr lang="en-GB" dirty="0"/>
              <a:t>Photocathode Physics for </a:t>
            </a:r>
            <a:r>
              <a:rPr lang="en-GB" dirty="0" err="1"/>
              <a:t>Photoinjectors</a:t>
            </a:r>
            <a:r>
              <a:rPr lang="en-GB" dirty="0"/>
              <a:t> Workshop</a:t>
            </a:r>
            <a:r>
              <a:rPr lang="en-US" dirty="0"/>
              <a:t/>
            </a:r>
            <a:br>
              <a:rPr lang="en-US" dirty="0"/>
            </a:br>
            <a:endParaRPr lang="en-US" dirty="0"/>
          </a:p>
        </p:txBody>
      </p:sp>
      <p:sp>
        <p:nvSpPr>
          <p:cNvPr id="3" name="Subtitle 2"/>
          <p:cNvSpPr>
            <a:spLocks noGrp="1"/>
          </p:cNvSpPr>
          <p:nvPr>
            <p:ph type="subTitle" idx="1"/>
          </p:nvPr>
        </p:nvSpPr>
        <p:spPr>
          <a:xfrm>
            <a:off x="827584" y="1484784"/>
            <a:ext cx="7416824" cy="1752600"/>
          </a:xfrm>
        </p:spPr>
        <p:txBody>
          <a:bodyPr>
            <a:normAutofit/>
          </a:bodyPr>
          <a:lstStyle/>
          <a:p>
            <a:r>
              <a:rPr lang="en-US" sz="2400" i="1" dirty="0"/>
              <a:t>Ivan </a:t>
            </a:r>
            <a:r>
              <a:rPr lang="en-US" sz="2400" i="1" dirty="0" smtClean="0"/>
              <a:t>Bazarov, </a:t>
            </a:r>
            <a:r>
              <a:rPr lang="en-US" sz="2400" i="1" dirty="0"/>
              <a:t>David </a:t>
            </a:r>
            <a:r>
              <a:rPr lang="en-US" sz="2400" i="1" dirty="0" smtClean="0"/>
              <a:t>Dowell, </a:t>
            </a:r>
            <a:r>
              <a:rPr lang="en-US" sz="2400" i="1" dirty="0"/>
              <a:t>*Fay </a:t>
            </a:r>
            <a:r>
              <a:rPr lang="en-US" sz="2400" i="1" dirty="0" smtClean="0"/>
              <a:t>Hannon, </a:t>
            </a:r>
            <a:r>
              <a:rPr lang="en-US" sz="2400" i="1" dirty="0"/>
              <a:t>Katherine </a:t>
            </a:r>
            <a:r>
              <a:rPr lang="en-US" sz="2400" i="1" dirty="0" smtClean="0"/>
              <a:t>Harkay, </a:t>
            </a:r>
            <a:r>
              <a:rPr lang="en-US" sz="2400" i="1" dirty="0"/>
              <a:t>Carlos Hernandez </a:t>
            </a:r>
            <a:r>
              <a:rPr lang="en-US" sz="2400" i="1" dirty="0" smtClean="0"/>
              <a:t>Garcia, </a:t>
            </a:r>
            <a:r>
              <a:rPr lang="en-US" sz="2400" i="1" dirty="0"/>
              <a:t>Howard </a:t>
            </a:r>
            <a:r>
              <a:rPr lang="en-US" sz="2400" i="1" dirty="0" smtClean="0"/>
              <a:t>Padmore, </a:t>
            </a:r>
            <a:r>
              <a:rPr lang="en-US" sz="2400" i="1" dirty="0"/>
              <a:t>Triveni </a:t>
            </a:r>
            <a:r>
              <a:rPr lang="en-US" sz="2400" i="1" dirty="0" smtClean="0"/>
              <a:t>Rao, </a:t>
            </a:r>
            <a:r>
              <a:rPr lang="en-US" sz="2400" i="1" dirty="0"/>
              <a:t>John </a:t>
            </a:r>
            <a:r>
              <a:rPr lang="en-US" sz="2400" i="1" dirty="0" smtClean="0"/>
              <a:t>Smedley</a:t>
            </a:r>
            <a:endParaRPr lang="en-US" sz="2400" dirty="0"/>
          </a:p>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827584" y="2786211"/>
            <a:ext cx="7562850" cy="3667125"/>
          </a:xfrm>
          <a:prstGeom prst="rect">
            <a:avLst/>
          </a:prstGeom>
          <a:noFill/>
          <a:ln w="25400">
            <a:solidFill>
              <a:schemeClr val="accent2">
                <a:lumMod val="75000"/>
              </a:schemeClr>
            </a:solidFill>
            <a:miter lim="800000"/>
            <a:headEnd/>
            <a:tailEnd/>
          </a:ln>
        </p:spPr>
      </p:pic>
      <p:sp>
        <p:nvSpPr>
          <p:cNvPr id="6" name="TextBox 5"/>
          <p:cNvSpPr txBox="1"/>
          <p:nvPr/>
        </p:nvSpPr>
        <p:spPr>
          <a:xfrm>
            <a:off x="0" y="6519446"/>
            <a:ext cx="2736304" cy="338554"/>
          </a:xfrm>
          <a:prstGeom prst="rect">
            <a:avLst/>
          </a:prstGeom>
          <a:noFill/>
        </p:spPr>
        <p:txBody>
          <a:bodyPr wrap="square" rtlCol="0">
            <a:spAutoFit/>
          </a:bodyPr>
          <a:lstStyle/>
          <a:p>
            <a:r>
              <a:rPr lang="en-US" sz="1600" i="1" dirty="0" smtClean="0">
                <a:solidFill>
                  <a:schemeClr val="tx1">
                    <a:lumMod val="95000"/>
                    <a:lumOff val="5000"/>
                  </a:schemeClr>
                </a:solidFill>
              </a:rPr>
              <a:t>* fhannon@jlab.org</a:t>
            </a:r>
            <a:endParaRPr lang="en-US" sz="1600" i="1" dirty="0">
              <a:solidFill>
                <a:schemeClr val="tx1">
                  <a:lumMod val="95000"/>
                  <a:lumOff val="5000"/>
                </a:schemeClr>
              </a:solidFill>
            </a:endParaRPr>
          </a:p>
        </p:txBody>
      </p:sp>
      <p:sp>
        <p:nvSpPr>
          <p:cNvPr id="7" name="Date Placeholder 6"/>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 Session III</a:t>
            </a:r>
            <a:endParaRPr lang="en-US" dirty="0"/>
          </a:p>
        </p:txBody>
      </p:sp>
      <p:sp>
        <p:nvSpPr>
          <p:cNvPr id="3" name="Content Placeholder 2"/>
          <p:cNvSpPr>
            <a:spLocks noGrp="1"/>
          </p:cNvSpPr>
          <p:nvPr>
            <p:ph idx="1"/>
          </p:nvPr>
        </p:nvSpPr>
        <p:spPr>
          <a:xfrm>
            <a:off x="457200" y="1412776"/>
            <a:ext cx="8229600" cy="5112568"/>
          </a:xfrm>
        </p:spPr>
        <p:txBody>
          <a:bodyPr>
            <a:noAutofit/>
          </a:bodyPr>
          <a:lstStyle/>
          <a:p>
            <a:pPr>
              <a:buNone/>
            </a:pPr>
            <a:r>
              <a:rPr lang="en-US" sz="2800" b="1" dirty="0" smtClean="0"/>
              <a:t>Beyond the TSM &amp; Related Models</a:t>
            </a:r>
          </a:p>
          <a:p>
            <a:r>
              <a:rPr lang="en-US" sz="2000" dirty="0" smtClean="0"/>
              <a:t>Variation in emission due to work function changes, varying crystal face, contamination and surface damage/ roughness (due, e.g., to handling, ambient vacuum, cathode cleaning, ion back bombardment) . Thus seeding emittance growth</a:t>
            </a:r>
          </a:p>
          <a:p>
            <a:r>
              <a:rPr lang="en-US" sz="2000" dirty="0" smtClean="0"/>
              <a:t>Incorporate dark current models (aka field emission)</a:t>
            </a:r>
          </a:p>
          <a:p>
            <a:r>
              <a:rPr lang="en-US" sz="2000" dirty="0" smtClean="0"/>
              <a:t>Electron trajectories near the surface of the cathode (related to non-uniform emission and field emission)</a:t>
            </a:r>
          </a:p>
          <a:p>
            <a:r>
              <a:rPr lang="en-US" sz="2000" dirty="0" smtClean="0"/>
              <a:t>Temperature effects due to laser heating (high average current deposits optical energy into crystal), causes heating in semiconductors, and affects QE.  Heat removal becomes important</a:t>
            </a:r>
          </a:p>
          <a:p>
            <a:r>
              <a:rPr lang="en-US" sz="2000" dirty="0" smtClean="0"/>
              <a:t>For NEA photocathodes, surface important but largely unknown. </a:t>
            </a:r>
            <a:r>
              <a:rPr lang="en-US" sz="2000" dirty="0" err="1" smtClean="0"/>
              <a:t>Dopant</a:t>
            </a:r>
            <a:r>
              <a:rPr lang="en-US" sz="2000" dirty="0" smtClean="0"/>
              <a:t> density/graded </a:t>
            </a:r>
            <a:r>
              <a:rPr lang="en-US" sz="2000" dirty="0" err="1" smtClean="0"/>
              <a:t>bandgaps</a:t>
            </a:r>
            <a:endParaRPr lang="en-US" sz="2000" dirty="0" smtClean="0"/>
          </a:p>
          <a:p>
            <a:r>
              <a:rPr lang="en-US" sz="2000" dirty="0" smtClean="0"/>
              <a:t>Fields in vacuum when electrons are emitted</a:t>
            </a:r>
          </a:p>
          <a:p>
            <a:pPr>
              <a:buNone/>
            </a:pPr>
            <a:endParaRPr lang="en-US" sz="2000" dirty="0" smtClean="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 Session IV</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Photoemission Physics II: Agreement with Measurements</a:t>
            </a:r>
          </a:p>
          <a:p>
            <a:r>
              <a:rPr lang="en-US" dirty="0" smtClean="0"/>
              <a:t>Measurements of  a) QE </a:t>
            </a:r>
            <a:r>
              <a:rPr lang="en-US" dirty="0" err="1" smtClean="0"/>
              <a:t>vs</a:t>
            </a:r>
            <a:r>
              <a:rPr lang="en-US" dirty="0" smtClean="0"/>
              <a:t> wavelength; b) thermal emittance, energy spectra; c) response time, are made in injectors, need to compare to material science measurements and theory.</a:t>
            </a:r>
          </a:p>
          <a:p>
            <a:pPr lvl="1"/>
            <a:r>
              <a:rPr lang="en-US" dirty="0" smtClean="0"/>
              <a:t>Do differences give clues to emission mechanism with gradient on cathode?</a:t>
            </a:r>
          </a:p>
          <a:p>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 Session V</a:t>
            </a:r>
            <a:endParaRPr lang="en-US" dirty="0"/>
          </a:p>
        </p:txBody>
      </p:sp>
      <p:sp>
        <p:nvSpPr>
          <p:cNvPr id="3" name="Content Placeholder 2"/>
          <p:cNvSpPr>
            <a:spLocks noGrp="1"/>
          </p:cNvSpPr>
          <p:nvPr>
            <p:ph idx="1"/>
          </p:nvPr>
        </p:nvSpPr>
        <p:spPr/>
        <p:txBody>
          <a:bodyPr>
            <a:normAutofit/>
          </a:bodyPr>
          <a:lstStyle/>
          <a:p>
            <a:pPr>
              <a:buNone/>
            </a:pPr>
            <a:r>
              <a:rPr lang="en-US" b="1" dirty="0" smtClean="0"/>
              <a:t>New Ideas and Future Collaborations</a:t>
            </a:r>
          </a:p>
          <a:p>
            <a:r>
              <a:rPr lang="en-US" dirty="0" smtClean="0"/>
              <a:t>Predominant themes:</a:t>
            </a:r>
          </a:p>
          <a:p>
            <a:pPr lvl="1"/>
            <a:r>
              <a:rPr lang="en-US" dirty="0" smtClean="0">
                <a:solidFill>
                  <a:schemeClr val="accent2"/>
                </a:solidFill>
              </a:rPr>
              <a:t>Semiconductors are efficient, metals are fast</a:t>
            </a:r>
            <a:endParaRPr lang="en-US" dirty="0" smtClean="0"/>
          </a:p>
          <a:p>
            <a:pPr lvl="1"/>
            <a:r>
              <a:rPr lang="en-US" dirty="0" smtClean="0"/>
              <a:t>Cathode coatings to lower work function/improve laser transmission.</a:t>
            </a:r>
          </a:p>
          <a:p>
            <a:pPr lvl="1"/>
            <a:r>
              <a:rPr lang="en-US" dirty="0" smtClean="0"/>
              <a:t>Optically enhanced performance : Complete optical absorption, surface </a:t>
            </a:r>
            <a:r>
              <a:rPr lang="en-US" dirty="0" err="1" smtClean="0"/>
              <a:t>plasmon</a:t>
            </a:r>
            <a:r>
              <a:rPr lang="en-US" dirty="0" smtClean="0"/>
              <a:t> resonance, </a:t>
            </a:r>
            <a:r>
              <a:rPr lang="en-US" dirty="0" err="1" smtClean="0"/>
              <a:t>nano</a:t>
            </a:r>
            <a:r>
              <a:rPr lang="en-US" dirty="0" smtClean="0"/>
              <a:t>-photonic phenomenon</a:t>
            </a:r>
          </a:p>
          <a:p>
            <a:pPr lvl="1"/>
            <a:r>
              <a:rPr lang="en-US" dirty="0" smtClean="0"/>
              <a:t>Multi-photon emission</a:t>
            </a:r>
          </a:p>
          <a:p>
            <a:endParaRPr lang="en-US" u="sng" dirty="0" smtClean="0"/>
          </a:p>
          <a:p>
            <a:endParaRPr lang="en-US" u="sng" dirty="0" smtClean="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 Session V</a:t>
            </a:r>
            <a:endParaRPr lang="en-US" dirty="0"/>
          </a:p>
        </p:txBody>
      </p:sp>
      <p:sp>
        <p:nvSpPr>
          <p:cNvPr id="3" name="Content Placeholder 2"/>
          <p:cNvSpPr>
            <a:spLocks noGrp="1"/>
          </p:cNvSpPr>
          <p:nvPr>
            <p:ph idx="1"/>
          </p:nvPr>
        </p:nvSpPr>
        <p:spPr/>
        <p:txBody>
          <a:bodyPr/>
          <a:lstStyle/>
          <a:p>
            <a:r>
              <a:rPr lang="en-US" dirty="0" smtClean="0"/>
              <a:t>Cathode coatings:</a:t>
            </a:r>
          </a:p>
          <a:p>
            <a:pPr lvl="1"/>
            <a:r>
              <a:rPr lang="en-US" dirty="0" smtClean="0"/>
              <a:t>MgF2 coated Cu (lower reflectivity)</a:t>
            </a:r>
          </a:p>
          <a:p>
            <a:pPr lvl="1"/>
            <a:r>
              <a:rPr lang="en-US" dirty="0" err="1" smtClean="0"/>
              <a:t>MgO</a:t>
            </a:r>
            <a:r>
              <a:rPr lang="en-US" dirty="0" smtClean="0"/>
              <a:t> on Ag(001) (lower work function)</a:t>
            </a:r>
          </a:p>
          <a:p>
            <a:pPr lvl="1"/>
            <a:r>
              <a:rPr lang="en-US" sz="2800" dirty="0" err="1" smtClean="0"/>
              <a:t>CsBr</a:t>
            </a:r>
            <a:r>
              <a:rPr lang="en-US" sz="2800" dirty="0" smtClean="0"/>
              <a:t> on Cu, </a:t>
            </a:r>
            <a:r>
              <a:rPr lang="en-US" sz="2800" dirty="0" err="1" smtClean="0"/>
              <a:t>Nb</a:t>
            </a:r>
            <a:r>
              <a:rPr lang="en-US" sz="2800" dirty="0" smtClean="0"/>
              <a:t> </a:t>
            </a:r>
            <a:r>
              <a:rPr lang="en-US" sz="2800" dirty="0" smtClean="0">
                <a:latin typeface="Calibri" pitchFamily="34" charset="0"/>
              </a:rPr>
              <a:t>(QE enhancement, </a:t>
            </a:r>
            <a:r>
              <a:rPr lang="en-US" dirty="0" smtClean="0">
                <a:latin typeface="Calibri" pitchFamily="34" charset="0"/>
              </a:rPr>
              <a:t>p</a:t>
            </a:r>
            <a:r>
              <a:rPr lang="en-US" sz="2800" dirty="0" smtClean="0">
                <a:latin typeface="Calibri" pitchFamily="34" charset="0"/>
              </a:rPr>
              <a:t>ostulated </a:t>
            </a:r>
            <a:r>
              <a:rPr lang="en-US" dirty="0" err="1" smtClean="0">
                <a:latin typeface="Calibri" pitchFamily="34" charset="0"/>
              </a:rPr>
              <a:t>i</a:t>
            </a:r>
            <a:r>
              <a:rPr lang="en-US" sz="2800" dirty="0" err="1" smtClean="0">
                <a:latin typeface="Calibri" pitchFamily="34" charset="0"/>
              </a:rPr>
              <a:t>ntraband</a:t>
            </a:r>
            <a:r>
              <a:rPr lang="en-US" sz="2800" dirty="0" smtClean="0">
                <a:latin typeface="Calibri" pitchFamily="34" charset="0"/>
              </a:rPr>
              <a:t> </a:t>
            </a:r>
            <a:r>
              <a:rPr lang="en-US" dirty="0" smtClean="0">
                <a:latin typeface="Calibri" pitchFamily="34" charset="0"/>
              </a:rPr>
              <a:t>s</a:t>
            </a:r>
            <a:r>
              <a:rPr lang="en-US" sz="2800" dirty="0" smtClean="0">
                <a:latin typeface="Calibri" pitchFamily="34" charset="0"/>
              </a:rPr>
              <a:t>tates combined with Cs migration)</a:t>
            </a:r>
          </a:p>
          <a:p>
            <a:endParaRPr lang="en-US" sz="3200" dirty="0" smtClean="0">
              <a:latin typeface="Calibri" pitchFamily="34" charset="0"/>
            </a:endParaRPr>
          </a:p>
          <a:p>
            <a:pPr lvl="1"/>
            <a:endParaRPr lang="en-US" b="1" dirty="0" smtClean="0"/>
          </a:p>
          <a:p>
            <a:pPr lvl="1"/>
            <a:endParaRPr lang="en-US" dirty="0"/>
          </a:p>
        </p:txBody>
      </p:sp>
      <p:sp>
        <p:nvSpPr>
          <p:cNvPr id="4" name="TextBox 3"/>
          <p:cNvSpPr txBox="1"/>
          <p:nvPr/>
        </p:nvSpPr>
        <p:spPr>
          <a:xfrm>
            <a:off x="6948264" y="4149080"/>
            <a:ext cx="1800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cs typeface="Arial" charset="0"/>
              </a:rPr>
              <a:t>Juan Maldonado</a:t>
            </a:r>
            <a:endParaRPr lang="en-US" dirty="0"/>
          </a:p>
        </p:txBody>
      </p:sp>
      <p:sp>
        <p:nvSpPr>
          <p:cNvPr id="5" name="TextBox 4"/>
          <p:cNvSpPr txBox="1"/>
          <p:nvPr/>
        </p:nvSpPr>
        <p:spPr>
          <a:xfrm>
            <a:off x="6516216" y="2276872"/>
            <a:ext cx="1800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Pietro Musumeci</a:t>
            </a:r>
            <a:endParaRPr lang="en-US" dirty="0"/>
          </a:p>
        </p:txBody>
      </p:sp>
      <p:sp>
        <p:nvSpPr>
          <p:cNvPr id="6" name="TextBox 5"/>
          <p:cNvSpPr txBox="1"/>
          <p:nvPr/>
        </p:nvSpPr>
        <p:spPr>
          <a:xfrm>
            <a:off x="6948264" y="2780928"/>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smtClean="0"/>
              <a:t>Karoly</a:t>
            </a:r>
            <a:r>
              <a:rPr lang="en-US" dirty="0" smtClean="0"/>
              <a:t> Nemeth</a:t>
            </a:r>
            <a:endParaRPr lang="en-US" dirty="0"/>
          </a:p>
        </p:txBody>
      </p:sp>
      <p:sp>
        <p:nvSpPr>
          <p:cNvPr id="7" name="Date Placeholder 6"/>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a:xfrm>
            <a:off x="457200" y="1412776"/>
            <a:ext cx="8229600" cy="5184576"/>
          </a:xfrm>
        </p:spPr>
        <p:txBody>
          <a:bodyPr>
            <a:normAutofit fontScale="92500"/>
          </a:bodyPr>
          <a:lstStyle/>
          <a:p>
            <a:r>
              <a:rPr lang="en-US" dirty="0" smtClean="0"/>
              <a:t>Material science techniques – available at modern user facilities, such as </a:t>
            </a:r>
            <a:r>
              <a:rPr lang="en-US" dirty="0" err="1" smtClean="0"/>
              <a:t>synchtrotron</a:t>
            </a:r>
            <a:r>
              <a:rPr lang="en-US" dirty="0" smtClean="0"/>
              <a:t> light sources and </a:t>
            </a:r>
            <a:r>
              <a:rPr lang="en-US" dirty="0" err="1" smtClean="0"/>
              <a:t>nano</a:t>
            </a:r>
            <a:r>
              <a:rPr lang="en-US" dirty="0" smtClean="0"/>
              <a:t>-centers</a:t>
            </a:r>
          </a:p>
          <a:p>
            <a:r>
              <a:rPr lang="en-US" dirty="0" smtClean="0"/>
              <a:t>Methods of vacuum transport or in-situ growth in analysis systems. Can we share load-lock designs?</a:t>
            </a:r>
          </a:p>
          <a:p>
            <a:r>
              <a:rPr lang="en-US" dirty="0" smtClean="0"/>
              <a:t>Cathode recipes -  minimize duplication and utilize local expertise</a:t>
            </a:r>
          </a:p>
          <a:p>
            <a:r>
              <a:rPr lang="en-US" dirty="0" smtClean="0"/>
              <a:t>photocathode.org domain is a work in progress, but will be open to the whole community to participate</a:t>
            </a:r>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Workshop</a:t>
            </a:r>
            <a:endParaRPr lang="en-US" dirty="0"/>
          </a:p>
        </p:txBody>
      </p:sp>
      <p:sp>
        <p:nvSpPr>
          <p:cNvPr id="3" name="Content Placeholder 2"/>
          <p:cNvSpPr>
            <a:spLocks noGrp="1"/>
          </p:cNvSpPr>
          <p:nvPr>
            <p:ph idx="1"/>
          </p:nvPr>
        </p:nvSpPr>
        <p:spPr>
          <a:xfrm>
            <a:off x="395536" y="2132856"/>
            <a:ext cx="8229600" cy="3733875"/>
          </a:xfrm>
        </p:spPr>
        <p:txBody>
          <a:bodyPr>
            <a:normAutofit/>
          </a:bodyPr>
          <a:lstStyle/>
          <a:p>
            <a:pPr>
              <a:buNone/>
            </a:pPr>
            <a:r>
              <a:rPr lang="de-DE" sz="2000" dirty="0" smtClean="0"/>
              <a:t>Aimed </a:t>
            </a:r>
            <a:r>
              <a:rPr lang="de-DE" sz="2000" dirty="0"/>
              <a:t>at bringing the photocathode community together to discuss and explore the current state of the art in accelerator photocathodes, from both a theoretical and a materials science perspective. </a:t>
            </a:r>
            <a:endParaRPr lang="de-DE" sz="2000" dirty="0" smtClean="0"/>
          </a:p>
          <a:p>
            <a:pPr>
              <a:buNone/>
            </a:pPr>
            <a:r>
              <a:rPr lang="de-DE" sz="2000" dirty="0" smtClean="0"/>
              <a:t>All </a:t>
            </a:r>
            <a:r>
              <a:rPr lang="de-DE" sz="2000" dirty="0"/>
              <a:t>types of photocathode materials were discussed, including metals, NEA and PEA semiconductors, and ‘designer‘ photocathodes with bespoke properties</a:t>
            </a:r>
            <a:r>
              <a:rPr lang="de-DE" sz="2000" dirty="0" smtClean="0"/>
              <a:t>.</a:t>
            </a:r>
          </a:p>
          <a:p>
            <a:pPr>
              <a:buNone/>
            </a:pPr>
            <a:r>
              <a:rPr lang="de-DE" sz="2000" dirty="0" smtClean="0"/>
              <a:t>Share documentation </a:t>
            </a:r>
          </a:p>
          <a:p>
            <a:pPr>
              <a:buNone/>
            </a:pPr>
            <a:r>
              <a:rPr lang="de-DE" sz="2000" dirty="0" smtClean="0"/>
              <a:t>Learn from our predecessors</a:t>
            </a:r>
            <a:endParaRPr lang="en-US" sz="2000" dirty="0"/>
          </a:p>
        </p:txBody>
      </p:sp>
      <p:sp>
        <p:nvSpPr>
          <p:cNvPr id="5" name="TextBox 4"/>
          <p:cNvSpPr txBox="1"/>
          <p:nvPr/>
        </p:nvSpPr>
        <p:spPr>
          <a:xfrm>
            <a:off x="395536" y="5661248"/>
            <a:ext cx="3960440" cy="36933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1">
                    <a:lumMod val="95000"/>
                    <a:lumOff val="5000"/>
                  </a:schemeClr>
                </a:solidFill>
              </a:rPr>
              <a:t>http://www.bnl.gov/pppworkshop/</a:t>
            </a:r>
            <a:endParaRPr lang="en-US" dirty="0">
              <a:solidFill>
                <a:schemeClr val="tx1">
                  <a:lumMod val="95000"/>
                  <a:lumOff val="5000"/>
                </a:schemeClr>
              </a:solidFill>
            </a:endParaRPr>
          </a:p>
        </p:txBody>
      </p:sp>
      <p:pic>
        <p:nvPicPr>
          <p:cNvPr id="18434" name="Picture 2"/>
          <p:cNvPicPr>
            <a:picLocks noChangeAspect="1" noChangeArrowheads="1"/>
          </p:cNvPicPr>
          <p:nvPr/>
        </p:nvPicPr>
        <p:blipFill>
          <a:blip r:embed="rId3" cstate="print"/>
          <a:srcRect/>
          <a:stretch>
            <a:fillRect/>
          </a:stretch>
        </p:blipFill>
        <p:spPr bwMode="auto">
          <a:xfrm>
            <a:off x="4680520" y="3894116"/>
            <a:ext cx="4283968" cy="2775244"/>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0" y="-1"/>
            <a:ext cx="9144000" cy="2116667"/>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3/5/12</a:t>
            </a:r>
            <a:endParaRPr lang="en-US"/>
          </a:p>
        </p:txBody>
      </p:sp>
      <p:sp>
        <p:nvSpPr>
          <p:cNvPr id="8" name="Footer Placeholder 7"/>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pPr marL="0" indent="0">
              <a:buNone/>
            </a:pPr>
            <a:r>
              <a:rPr lang="en-US" dirty="0" smtClean="0"/>
              <a:t>Interest in photocathodes for accelerators increased dramatically</a:t>
            </a:r>
          </a:p>
          <a:p>
            <a:pPr lvl="1"/>
            <a:r>
              <a:rPr lang="en-US" dirty="0" smtClean="0"/>
              <a:t>Present knowledge isn’t adequate</a:t>
            </a:r>
          </a:p>
          <a:p>
            <a:pPr lvl="1"/>
            <a:r>
              <a:rPr lang="en-US" dirty="0" smtClean="0"/>
              <a:t>Look beyond empirically found results</a:t>
            </a:r>
          </a:p>
          <a:p>
            <a:pPr lvl="1"/>
            <a:r>
              <a:rPr lang="en-US" dirty="0" smtClean="0"/>
              <a:t>Need to understand the fundamental physics of what is happening inside and at the surface</a:t>
            </a:r>
          </a:p>
          <a:p>
            <a:pPr lvl="1"/>
            <a:r>
              <a:rPr lang="en-US" dirty="0" smtClean="0"/>
              <a:t>Generate new models for emission</a:t>
            </a:r>
          </a:p>
          <a:p>
            <a:pPr lvl="1"/>
            <a:r>
              <a:rPr lang="en-US" dirty="0" smtClean="0"/>
              <a:t>Compare to measurements</a:t>
            </a:r>
          </a:p>
          <a:p>
            <a:pPr lvl="1"/>
            <a:endParaRPr lang="en-US" dirty="0" smtClean="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Think smarter:</a:t>
            </a:r>
          </a:p>
          <a:p>
            <a:pPr lvl="1"/>
            <a:r>
              <a:rPr lang="en-US" dirty="0" smtClean="0"/>
              <a:t>Share resources, reduce duplication</a:t>
            </a:r>
          </a:p>
          <a:p>
            <a:pPr lvl="1"/>
            <a:r>
              <a:rPr lang="en-US" dirty="0" smtClean="0"/>
              <a:t>Discover most promising materials</a:t>
            </a:r>
          </a:p>
          <a:p>
            <a:pPr lvl="1"/>
            <a:r>
              <a:rPr lang="en-US" dirty="0" smtClean="0"/>
              <a:t>How to make better photocathodes, longer lifetime, more robust, resistant to contamination etc.</a:t>
            </a:r>
          </a:p>
          <a:p>
            <a:r>
              <a:rPr lang="en-US" dirty="0" smtClean="0"/>
              <a:t>Build collaborations</a:t>
            </a:r>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Structure</a:t>
            </a:r>
            <a:endParaRPr lang="en-US" dirty="0"/>
          </a:p>
        </p:txBody>
      </p:sp>
      <p:graphicFrame>
        <p:nvGraphicFramePr>
          <p:cNvPr id="9" name="Diagram 8"/>
          <p:cNvGraphicFramePr/>
          <p:nvPr/>
        </p:nvGraphicFramePr>
        <p:xfrm>
          <a:off x="323528" y="1484784"/>
          <a:ext cx="8568952" cy="525658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5-Point Star 3"/>
          <p:cNvSpPr/>
          <p:nvPr/>
        </p:nvSpPr>
        <p:spPr>
          <a:xfrm>
            <a:off x="8532440" y="3789040"/>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8532440" y="5805264"/>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US" smtClean="0"/>
              <a:t>3/5/12</a:t>
            </a:r>
            <a:endParaRPr lang="en-US"/>
          </a:p>
        </p:txBody>
      </p:sp>
      <p:sp>
        <p:nvSpPr>
          <p:cNvPr id="7" name="Footer Placeholder 6"/>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 Session I</a:t>
            </a:r>
            <a:endParaRPr lang="en-US" dirty="0"/>
          </a:p>
        </p:txBody>
      </p:sp>
      <p:sp>
        <p:nvSpPr>
          <p:cNvPr id="3" name="Content Placeholder 2"/>
          <p:cNvSpPr>
            <a:spLocks noGrp="1"/>
          </p:cNvSpPr>
          <p:nvPr>
            <p:ph idx="1"/>
          </p:nvPr>
        </p:nvSpPr>
        <p:spPr>
          <a:xfrm>
            <a:off x="457200" y="1600201"/>
            <a:ext cx="8229600" cy="4205064"/>
          </a:xfrm>
        </p:spPr>
        <p:txBody>
          <a:bodyPr>
            <a:normAutofit/>
          </a:bodyPr>
          <a:lstStyle/>
          <a:p>
            <a:pPr>
              <a:buNone/>
            </a:pPr>
            <a:r>
              <a:rPr lang="en-US" sz="2800" b="1" dirty="0" smtClean="0"/>
              <a:t>Problem Formulation</a:t>
            </a:r>
            <a:endParaRPr lang="en-US" sz="2800" dirty="0" smtClean="0"/>
          </a:p>
          <a:p>
            <a:r>
              <a:rPr lang="en-US" sz="2800" dirty="0" smtClean="0"/>
              <a:t>Requirements for Photocathodes for </a:t>
            </a:r>
            <a:r>
              <a:rPr lang="en-US" sz="2800" dirty="0" err="1" smtClean="0"/>
              <a:t>Photoinjectors</a:t>
            </a:r>
            <a:r>
              <a:rPr lang="en-US" sz="2800" dirty="0" smtClean="0"/>
              <a:t> </a:t>
            </a:r>
            <a:r>
              <a:rPr lang="en-US" sz="2800" dirty="0" smtClean="0">
                <a:solidFill>
                  <a:schemeClr val="accent2">
                    <a:lumMod val="75000"/>
                  </a:schemeClr>
                </a:solidFill>
              </a:rPr>
              <a:t>(Dowell)</a:t>
            </a:r>
            <a:endParaRPr lang="en-US" sz="2800" u="sng" dirty="0" smtClean="0">
              <a:solidFill>
                <a:schemeClr val="accent2">
                  <a:lumMod val="75000"/>
                </a:schemeClr>
              </a:solidFill>
            </a:endParaRPr>
          </a:p>
          <a:p>
            <a:r>
              <a:rPr lang="en-US" sz="2800" dirty="0" smtClean="0"/>
              <a:t>Update </a:t>
            </a:r>
            <a:r>
              <a:rPr lang="en-US" sz="2800" dirty="0"/>
              <a:t>the table of </a:t>
            </a:r>
            <a:r>
              <a:rPr lang="en-US" sz="2800" dirty="0" smtClean="0"/>
              <a:t>requirements from ERL09 workshop. Status reports </a:t>
            </a:r>
            <a:r>
              <a:rPr lang="en-US" sz="2800" dirty="0" smtClean="0">
                <a:solidFill>
                  <a:schemeClr val="accent2">
                    <a:lumMod val="75000"/>
                  </a:schemeClr>
                </a:solidFill>
              </a:rPr>
              <a:t>(Rao)</a:t>
            </a:r>
          </a:p>
          <a:p>
            <a:pPr lvl="1"/>
            <a:r>
              <a:rPr lang="en-US" sz="2400" dirty="0" smtClean="0"/>
              <a:t>Comprehensive spreadsheet of Gun/Injector specs/performance &amp; cathode details/ research opportunities </a:t>
            </a:r>
            <a:r>
              <a:rPr lang="en-US" sz="1800" dirty="0" smtClean="0">
                <a:solidFill>
                  <a:schemeClr val="accent2">
                    <a:lumMod val="75000"/>
                  </a:schemeClr>
                </a:solidFill>
              </a:rPr>
              <a:t>(on </a:t>
            </a:r>
            <a:r>
              <a:rPr lang="en-US" sz="1800" dirty="0" err="1" smtClean="0">
                <a:solidFill>
                  <a:schemeClr val="accent2">
                    <a:lumMod val="75000"/>
                  </a:schemeClr>
                </a:solidFill>
              </a:rPr>
              <a:t>Indico</a:t>
            </a:r>
            <a:r>
              <a:rPr lang="en-US" sz="1800" dirty="0" smtClean="0">
                <a:solidFill>
                  <a:schemeClr val="accent2">
                    <a:lumMod val="75000"/>
                  </a:schemeClr>
                </a:solidFill>
              </a:rPr>
              <a:t> site)</a:t>
            </a:r>
            <a:endParaRPr lang="en-US" sz="2400" dirty="0" smtClean="0">
              <a:solidFill>
                <a:schemeClr val="accent2">
                  <a:lumMod val="75000"/>
                </a:schemeClr>
              </a:solidFill>
            </a:endParaRPr>
          </a:p>
          <a:p>
            <a:endParaRPr lang="en-US" dirty="0"/>
          </a:p>
        </p:txBody>
      </p:sp>
      <p:sp>
        <p:nvSpPr>
          <p:cNvPr id="4" name="TextBox 3"/>
          <p:cNvSpPr txBox="1"/>
          <p:nvPr/>
        </p:nvSpPr>
        <p:spPr>
          <a:xfrm>
            <a:off x="2915816" y="5733256"/>
            <a:ext cx="6048672" cy="92333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All talks can be found here:</a:t>
            </a:r>
          </a:p>
          <a:p>
            <a:endParaRPr lang="en-US" dirty="0"/>
          </a:p>
          <a:p>
            <a:r>
              <a:rPr lang="en-US" dirty="0" smtClean="0"/>
              <a:t>https://indico.bnl.gov/conferenceDisplay.py?confId=290</a:t>
            </a:r>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Session II</a:t>
            </a:r>
            <a:endParaRPr lang="en-US" dirty="0"/>
          </a:p>
        </p:txBody>
      </p:sp>
      <p:sp>
        <p:nvSpPr>
          <p:cNvPr id="3" name="Content Placeholder 2"/>
          <p:cNvSpPr>
            <a:spLocks noGrp="1"/>
          </p:cNvSpPr>
          <p:nvPr>
            <p:ph idx="1"/>
          </p:nvPr>
        </p:nvSpPr>
        <p:spPr>
          <a:xfrm>
            <a:off x="467544" y="1268760"/>
            <a:ext cx="8219256" cy="4857403"/>
          </a:xfrm>
        </p:spPr>
        <p:txBody>
          <a:bodyPr>
            <a:normAutofit fontScale="70000" lnSpcReduction="20000"/>
          </a:bodyPr>
          <a:lstStyle/>
          <a:p>
            <a:pPr>
              <a:buNone/>
            </a:pPr>
            <a:r>
              <a:rPr lang="en-US" sz="4000" b="1" dirty="0" smtClean="0"/>
              <a:t>Measurement of Relevant Cathode Parameters</a:t>
            </a:r>
            <a:endParaRPr lang="en-US" sz="4000" dirty="0" smtClean="0"/>
          </a:p>
          <a:p>
            <a:r>
              <a:rPr lang="en-US" dirty="0" smtClean="0"/>
              <a:t>What materials science techniques can tell us about the structure and function of accelerator photocathodes, and allow us to understand how and why their performance degrades. Both for growth and post-mortem studies</a:t>
            </a:r>
            <a:endParaRPr lang="en-US" b="1" dirty="0" smtClean="0"/>
          </a:p>
          <a:p>
            <a:r>
              <a:rPr lang="en-US" dirty="0" smtClean="0"/>
              <a:t>In particular:</a:t>
            </a:r>
          </a:p>
          <a:p>
            <a:pPr lvl="1"/>
            <a:r>
              <a:rPr lang="en-US" dirty="0" smtClean="0"/>
              <a:t>Angle resolved photoemission spectroscopy (ARPES) gives us access to the "true" intrinsic momentum distribution off of the cathode, and therefore the intrinsic (thermal) emittance.</a:t>
            </a:r>
          </a:p>
          <a:p>
            <a:pPr lvl="1"/>
            <a:r>
              <a:rPr lang="en-US" dirty="0" smtClean="0"/>
              <a:t>Diffraction tells us about the structure of grown cathodes, allowing grain size and orientation to be characterized, along with the fraction of the cathode which is actually the desired form (K2CsSb, for example, as opposed to KCs2Sb or K3Sb). </a:t>
            </a:r>
          </a:p>
          <a:p>
            <a:pPr lvl="1"/>
            <a:r>
              <a:rPr lang="en-US" dirty="0" smtClean="0"/>
              <a:t>X-ray fluorescence (either x-ray stimulated or electron stimulated) tells us the </a:t>
            </a:r>
            <a:r>
              <a:rPr lang="en-US" dirty="0" err="1" smtClean="0"/>
              <a:t>stoicometric</a:t>
            </a:r>
            <a:r>
              <a:rPr lang="en-US" dirty="0" smtClean="0"/>
              <a:t> mix of the cathode, and X-ray photoemission spectroscopy (XPS) tells us the chemical bonding.</a:t>
            </a:r>
          </a:p>
        </p:txBody>
      </p:sp>
      <p:sp>
        <p:nvSpPr>
          <p:cNvPr id="4" name="TextBox 3"/>
          <p:cNvSpPr txBox="1"/>
          <p:nvPr/>
        </p:nvSpPr>
        <p:spPr>
          <a:xfrm>
            <a:off x="3923928" y="5930696"/>
            <a:ext cx="4968552" cy="73866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Overview of techniques: Smedley. Examples and research from </a:t>
            </a:r>
            <a:r>
              <a:rPr lang="en-US" sz="1400" dirty="0" err="1" smtClean="0"/>
              <a:t>Vecchione</a:t>
            </a:r>
            <a:r>
              <a:rPr lang="en-US" sz="1400" dirty="0" smtClean="0"/>
              <a:t>, Jordan-Sweet, Rameau, Cultrera, Attenkofer, and Chambers</a:t>
            </a:r>
            <a:endParaRPr lang="en-US" dirty="0"/>
          </a:p>
        </p:txBody>
      </p:sp>
      <p:sp>
        <p:nvSpPr>
          <p:cNvPr id="5" name="Date Placeholder 4"/>
          <p:cNvSpPr>
            <a:spLocks noGrp="1"/>
          </p:cNvSpPr>
          <p:nvPr>
            <p:ph type="dt" sz="half" idx="10"/>
          </p:nvPr>
        </p:nvSpPr>
        <p:spPr/>
        <p:txBody>
          <a:bodyPr/>
          <a:lstStyle/>
          <a:p>
            <a:r>
              <a:rPr lang="en-US" smtClean="0"/>
              <a:t>3/5/12</a:t>
            </a:r>
            <a:endParaRPr lang="en-US"/>
          </a:p>
        </p:txBody>
      </p:sp>
      <p:sp>
        <p:nvSpPr>
          <p:cNvPr id="6" name="Footer Placeholder 5"/>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 Session III</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Photoemission Physics I: Theory</a:t>
            </a:r>
          </a:p>
          <a:p>
            <a:pPr>
              <a:buNone/>
            </a:pPr>
            <a:r>
              <a:rPr lang="en-US" dirty="0" smtClean="0"/>
              <a:t>Global Need:  predictive emission models for the calculation of QE that account for emission beyond the present Three-Step Model (TSM) and other related models. </a:t>
            </a:r>
          </a:p>
          <a:p>
            <a:r>
              <a:rPr lang="en-US" dirty="0" smtClean="0"/>
              <a:t>Lot of effort required here</a:t>
            </a:r>
          </a:p>
          <a:p>
            <a:r>
              <a:rPr lang="en-US" dirty="0" smtClean="0"/>
              <a:t> Models to account for each of the following are needed or should be developed: </a:t>
            </a:r>
            <a:r>
              <a:rPr lang="en-US" dirty="0" smtClean="0">
                <a:solidFill>
                  <a:schemeClr val="accent2">
                    <a:lumMod val="75000"/>
                  </a:schemeClr>
                </a:solidFill>
              </a:rPr>
              <a:t>(K. Jensen)</a:t>
            </a:r>
          </a:p>
          <a:p>
            <a:endParaRPr lang="en-US" dirty="0"/>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 Session III</a:t>
            </a:r>
            <a:endParaRPr lang="en-US" dirty="0"/>
          </a:p>
        </p:txBody>
      </p:sp>
      <p:sp>
        <p:nvSpPr>
          <p:cNvPr id="3" name="Content Placeholder 2"/>
          <p:cNvSpPr>
            <a:spLocks noGrp="1"/>
          </p:cNvSpPr>
          <p:nvPr>
            <p:ph idx="1"/>
          </p:nvPr>
        </p:nvSpPr>
        <p:spPr>
          <a:xfrm>
            <a:off x="457200" y="1412776"/>
            <a:ext cx="8229600" cy="5112568"/>
          </a:xfrm>
        </p:spPr>
        <p:txBody>
          <a:bodyPr>
            <a:noAutofit/>
          </a:bodyPr>
          <a:lstStyle/>
          <a:p>
            <a:pPr>
              <a:buNone/>
            </a:pPr>
            <a:r>
              <a:rPr lang="en-US" sz="2800" b="1" dirty="0" smtClean="0"/>
              <a:t>Within the TSM &amp; Related Models</a:t>
            </a:r>
          </a:p>
          <a:p>
            <a:r>
              <a:rPr lang="en-US" sz="2000" dirty="0" smtClean="0"/>
              <a:t>Transport near surface under band bending (semiconductors) (effect on energy spread/emittance)</a:t>
            </a:r>
          </a:p>
          <a:p>
            <a:r>
              <a:rPr lang="en-US" sz="2000" dirty="0" smtClean="0"/>
              <a:t>Response time (temporal shape) of the emission current</a:t>
            </a:r>
          </a:p>
          <a:p>
            <a:r>
              <a:rPr lang="en-US" sz="2000" dirty="0" smtClean="0"/>
              <a:t>Surface dipole model (esp. for semiconductors) and other factors that affect emission (e.g., </a:t>
            </a:r>
            <a:r>
              <a:rPr lang="en-US" sz="2000" dirty="0" err="1" smtClean="0"/>
              <a:t>plasmon</a:t>
            </a:r>
            <a:r>
              <a:rPr lang="en-US" sz="2000" dirty="0" smtClean="0"/>
              <a:t> scattering)</a:t>
            </a:r>
          </a:p>
          <a:p>
            <a:r>
              <a:rPr lang="en-US" sz="2000" dirty="0" smtClean="0"/>
              <a:t>Reflectivity and laser penetration depth can be calculated in principle</a:t>
            </a:r>
          </a:p>
          <a:p>
            <a:r>
              <a:rPr lang="en-US" sz="2000" dirty="0" smtClean="0"/>
              <a:t>Usual TSM &amp; related models assume </a:t>
            </a:r>
            <a:r>
              <a:rPr lang="en-US" sz="2000" dirty="0" err="1" smtClean="0"/>
              <a:t>photoemitted</a:t>
            </a:r>
            <a:r>
              <a:rPr lang="en-US" sz="2000" dirty="0" smtClean="0"/>
              <a:t> electrons haven’t scattered:  relax that assumption and find the impact of these electrons</a:t>
            </a:r>
          </a:p>
          <a:p>
            <a:r>
              <a:rPr lang="en-US" sz="2000" dirty="0" smtClean="0"/>
              <a:t>Transmission probability associated surface (related to dipole model as well) treated as a step function, but it is not</a:t>
            </a:r>
          </a:p>
          <a:p>
            <a:r>
              <a:rPr lang="en-US" sz="2000" dirty="0" smtClean="0"/>
              <a:t>Electron trapping at surface – effect on field</a:t>
            </a:r>
          </a:p>
          <a:p>
            <a:r>
              <a:rPr lang="en-US" sz="2000" dirty="0" smtClean="0"/>
              <a:t>Space Charge, band bending effects and relation to external field</a:t>
            </a:r>
          </a:p>
          <a:p>
            <a:r>
              <a:rPr lang="en-US" sz="2000" dirty="0" smtClean="0"/>
              <a:t>Density of States effects</a:t>
            </a:r>
          </a:p>
        </p:txBody>
      </p:sp>
      <p:sp>
        <p:nvSpPr>
          <p:cNvPr id="4" name="Date Placeholder 3"/>
          <p:cNvSpPr>
            <a:spLocks noGrp="1"/>
          </p:cNvSpPr>
          <p:nvPr>
            <p:ph type="dt" sz="half" idx="10"/>
          </p:nvPr>
        </p:nvSpPr>
        <p:spPr/>
        <p:txBody>
          <a:bodyPr/>
          <a:lstStyle/>
          <a:p>
            <a:r>
              <a:rPr lang="en-US" smtClean="0"/>
              <a:t>3/5/12</a:t>
            </a:r>
            <a:endParaRPr lang="en-US"/>
          </a:p>
        </p:txBody>
      </p:sp>
      <p:sp>
        <p:nvSpPr>
          <p:cNvPr id="5" name="Footer Placeholder 4"/>
          <p:cNvSpPr>
            <a:spLocks noGrp="1"/>
          </p:cNvSpPr>
          <p:nvPr>
            <p:ph type="ftr" sz="quarter" idx="11"/>
          </p:nvPr>
        </p:nvSpPr>
        <p:spPr/>
        <p:txBody>
          <a:bodyPr/>
          <a:lstStyle/>
          <a:p>
            <a:r>
              <a:rPr lang="en-US" smtClean="0"/>
              <a:t>eSources WG | FLS2012 @ JLab</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2680</TotalTime>
  <Words>1529</Words>
  <Application>Microsoft Office PowerPoint</Application>
  <PresentationFormat>On-screen Show (4:3)</PresentationFormat>
  <Paragraphs>170</Paragraphs>
  <Slides>14</Slides>
  <Notes>11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A Summary of the 2010 Photocathode Physics for Photoinjectors Workshop </vt:lpstr>
      <vt:lpstr>P3 Workshop</vt:lpstr>
      <vt:lpstr>Motivation</vt:lpstr>
      <vt:lpstr>Motivation</vt:lpstr>
      <vt:lpstr>P3 Structure</vt:lpstr>
      <vt:lpstr>P3 – Session I</vt:lpstr>
      <vt:lpstr>P3- Session II</vt:lpstr>
      <vt:lpstr>P3 – Session III</vt:lpstr>
      <vt:lpstr>P3 – Session III</vt:lpstr>
      <vt:lpstr>P3 – Session III</vt:lpstr>
      <vt:lpstr>P3 – Session IV</vt:lpstr>
      <vt:lpstr>P3 – Session V</vt:lpstr>
      <vt:lpstr>P3 – Session V</vt:lpstr>
      <vt:lpstr>Collaboration</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Summary of the2010 Photocathode Physics for Photoinjectors Workshop </dc:title>
  <dc:creator>Hannon</dc:creator>
  <cp:lastModifiedBy>Carlos Hernandez</cp:lastModifiedBy>
  <cp:revision>33</cp:revision>
  <dcterms:created xsi:type="dcterms:W3CDTF">2012-03-05T12:26:19Z</dcterms:created>
  <dcterms:modified xsi:type="dcterms:W3CDTF">2012-03-05T12:26:38Z</dcterms:modified>
</cp:coreProperties>
</file>